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5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3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4" autoAdjust="0"/>
    <p:restoredTop sz="95962" autoAdjust="0"/>
  </p:normalViewPr>
  <p:slideViewPr>
    <p:cSldViewPr snapToGrid="0">
      <p:cViewPr>
        <p:scale>
          <a:sx n="137" d="100"/>
          <a:sy n="137" d="100"/>
        </p:scale>
        <p:origin x="1368" y="296"/>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3/13/18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3/13/18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r>
              <a:rPr lang="en-US" sz="700" b="1" dirty="0"/>
              <a:t>Notes:</a:t>
            </a:r>
          </a:p>
          <a:p>
            <a:pPr eaLnBrk="1" hangingPunct="1">
              <a:lnSpc>
                <a:spcPct val="80000"/>
              </a:lnSpc>
            </a:pPr>
            <a:r>
              <a:rPr lang="en-US" sz="700" b="0" dirty="0"/>
              <a:t>text</a:t>
            </a:r>
          </a:p>
          <a:p>
            <a:pPr eaLnBrk="1" hangingPunct="1">
              <a:lnSpc>
                <a:spcPct val="80000"/>
              </a:lnSpc>
            </a:pPr>
            <a:endParaRPr lang="en-US" sz="700" b="1" dirty="0"/>
          </a:p>
          <a:p>
            <a:pPr eaLnBrk="1" hangingPunct="1">
              <a:lnSpc>
                <a:spcPct val="80000"/>
              </a:lnSpc>
            </a:pPr>
            <a:r>
              <a:rPr lang="en-US" sz="700" b="1" dirty="0"/>
              <a:t>Title again</a:t>
            </a:r>
            <a:r>
              <a:rPr lang="en-US" sz="700" b="1" baseline="0" dirty="0"/>
              <a:t>:</a:t>
            </a:r>
            <a:endParaRPr lang="en-US" sz="700" b="1" dirty="0"/>
          </a:p>
          <a:p>
            <a:pPr eaLnBrk="1" hangingPunct="1">
              <a:lnSpc>
                <a:spcPct val="80000"/>
              </a:lnSpc>
            </a:pPr>
            <a:r>
              <a:rPr lang="en-US" sz="700" dirty="0"/>
              <a:t>Text 1-2 sentence summary?</a:t>
            </a:r>
          </a:p>
        </p:txBody>
      </p:sp>
    </p:spTree>
    <p:extLst>
      <p:ext uri="{BB962C8B-B14F-4D97-AF65-F5344CB8AC3E}">
        <p14:creationId xmlns:p14="http://schemas.microsoft.com/office/powerpoint/2010/main" val="34064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810933" y="92456"/>
            <a:ext cx="6028267" cy="1217079"/>
          </a:xfrm>
          <a:prstGeom prst="rect">
            <a:avLst/>
          </a:prstGeom>
          <a:noFill/>
        </p:spPr>
        <p:txBody>
          <a:bodyPr wrap="square" rtlCol="0">
            <a:spAutoFit/>
          </a:bodyPr>
          <a:lstStyle/>
          <a:p>
            <a:r>
              <a:rPr lang="en-US" sz="2400" b="1" dirty="0"/>
              <a:t>Understanding the mechanism of mixed-linkage glucan synthesis and accumulation in the cell wall of grasses</a:t>
            </a:r>
          </a:p>
        </p:txBody>
      </p:sp>
      <p:sp>
        <p:nvSpPr>
          <p:cNvPr id="6" name="TextBox 5"/>
          <p:cNvSpPr txBox="1"/>
          <p:nvPr/>
        </p:nvSpPr>
        <p:spPr>
          <a:xfrm>
            <a:off x="531285" y="6320366"/>
            <a:ext cx="8096248" cy="338554"/>
          </a:xfrm>
          <a:prstGeom prst="rect">
            <a:avLst/>
          </a:prstGeom>
          <a:noFill/>
        </p:spPr>
        <p:txBody>
          <a:bodyPr wrap="square" rtlCol="0">
            <a:spAutoFit/>
          </a:bodyPr>
          <a:lstStyle/>
          <a:p>
            <a:r>
              <a:rPr lang="en-US" sz="800" dirty="0">
                <a:solidFill>
                  <a:srgbClr val="000000"/>
                </a:solidFill>
                <a:latin typeface="Arial"/>
                <a:cs typeface="Arial"/>
              </a:rPr>
              <a:t>Kim, S.-J. </a:t>
            </a:r>
            <a:r>
              <a:rPr lang="en-US" sz="800" i="1" dirty="0">
                <a:solidFill>
                  <a:srgbClr val="000000"/>
                </a:solidFill>
                <a:latin typeface="Arial"/>
                <a:cs typeface="Arial"/>
              </a:rPr>
              <a:t>et al.</a:t>
            </a:r>
            <a:r>
              <a:rPr lang="en-US" sz="800" dirty="0">
                <a:solidFill>
                  <a:srgbClr val="000000"/>
                </a:solidFill>
                <a:latin typeface="Arial"/>
                <a:cs typeface="Arial"/>
              </a:rPr>
              <a:t> “In the grass species </a:t>
            </a:r>
            <a:r>
              <a:rPr lang="en-US" sz="800" i="1" dirty="0" err="1">
                <a:solidFill>
                  <a:srgbClr val="000000"/>
                </a:solidFill>
                <a:latin typeface="Arial"/>
                <a:cs typeface="Arial"/>
              </a:rPr>
              <a:t>Brachypodium</a:t>
            </a:r>
            <a:r>
              <a:rPr lang="en-US" sz="800" i="1" dirty="0">
                <a:solidFill>
                  <a:srgbClr val="000000"/>
                </a:solidFill>
                <a:latin typeface="Arial"/>
                <a:cs typeface="Arial"/>
              </a:rPr>
              <a:t> </a:t>
            </a:r>
            <a:r>
              <a:rPr lang="en-US" sz="800" i="1" dirty="0" err="1">
                <a:solidFill>
                  <a:srgbClr val="000000"/>
                </a:solidFill>
                <a:latin typeface="Arial"/>
                <a:cs typeface="Arial"/>
              </a:rPr>
              <a:t>distachyon</a:t>
            </a:r>
            <a:r>
              <a:rPr lang="en-US" sz="800" dirty="0">
                <a:solidFill>
                  <a:srgbClr val="000000"/>
                </a:solidFill>
                <a:latin typeface="Arial"/>
                <a:cs typeface="Arial"/>
              </a:rPr>
              <a:t>, the production of mixed-linkage (1,3;1,4)-</a:t>
            </a:r>
            <a:r>
              <a:rPr lang="en-US" sz="800" dirty="0"/>
              <a:t>β</a:t>
            </a:r>
            <a:r>
              <a:rPr lang="en-US" sz="800" dirty="0">
                <a:solidFill>
                  <a:srgbClr val="000000"/>
                </a:solidFill>
                <a:latin typeface="Arial"/>
                <a:cs typeface="Arial"/>
              </a:rPr>
              <a:t>-glucan (MLG) occurs in the Golgi apparatus.” </a:t>
            </a:r>
            <a:r>
              <a:rPr lang="en-US" sz="800" i="1" dirty="0">
                <a:solidFill>
                  <a:srgbClr val="000000"/>
                </a:solidFill>
                <a:latin typeface="Arial"/>
                <a:cs typeface="Arial"/>
              </a:rPr>
              <a:t>The Plant Journal </a:t>
            </a:r>
            <a:r>
              <a:rPr lang="en-US" sz="800" dirty="0">
                <a:solidFill>
                  <a:srgbClr val="000000"/>
                </a:solidFill>
                <a:latin typeface="Arial"/>
                <a:cs typeface="Arial"/>
              </a:rPr>
              <a:t>(2018) [DOI: </a:t>
            </a:r>
            <a:r>
              <a:rPr lang="en-US" sz="800" dirty="0"/>
              <a:t>10.1111/tpj.13830</a:t>
            </a:r>
            <a:r>
              <a:rPr lang="en-US" sz="800" dirty="0">
                <a:solidFill>
                  <a:srgbClr val="000000"/>
                </a:solidFill>
              </a:rPr>
              <a:t>].</a:t>
            </a:r>
          </a:p>
        </p:txBody>
      </p:sp>
      <p:sp>
        <p:nvSpPr>
          <p:cNvPr id="7" name="TextBox 6"/>
          <p:cNvSpPr txBox="1"/>
          <p:nvPr/>
        </p:nvSpPr>
        <p:spPr>
          <a:xfrm>
            <a:off x="0" y="1377646"/>
            <a:ext cx="4786712" cy="800219"/>
          </a:xfrm>
          <a:prstGeom prst="rect">
            <a:avLst/>
          </a:prstGeom>
          <a:noFill/>
        </p:spPr>
        <p:txBody>
          <a:bodyPr wrap="square" rtlCol="0">
            <a:spAutoFit/>
          </a:bodyPr>
          <a:lstStyle/>
          <a:p>
            <a:r>
              <a:rPr lang="en-US" b="1" u="sng" dirty="0">
                <a:solidFill>
                  <a:schemeClr val="accent1">
                    <a:lumMod val="75000"/>
                  </a:schemeClr>
                </a:solidFill>
                <a:latin typeface="+mn-lt"/>
              </a:rPr>
              <a:t>Objective</a:t>
            </a:r>
            <a:r>
              <a:rPr lang="en-US" dirty="0">
                <a:latin typeface="+mn-lt"/>
              </a:rPr>
              <a:t> </a:t>
            </a:r>
            <a:r>
              <a:rPr lang="en-US" sz="1400" dirty="0">
                <a:solidFill>
                  <a:srgbClr val="000000"/>
                </a:solidFill>
                <a:latin typeface="+mn-lt"/>
              </a:rPr>
              <a:t>Determine the subcellular localization of mixed-linkage glucan (MLG) and evaluate the effects of MLG synthase overexpression on plant growth and MLG accumulation. </a:t>
            </a:r>
          </a:p>
        </p:txBody>
      </p:sp>
      <p:sp>
        <p:nvSpPr>
          <p:cNvPr id="8" name="TextBox 7"/>
          <p:cNvSpPr txBox="1"/>
          <p:nvPr/>
        </p:nvSpPr>
        <p:spPr>
          <a:xfrm>
            <a:off x="-26921" y="2176037"/>
            <a:ext cx="4769778" cy="2092881"/>
          </a:xfrm>
          <a:prstGeom prst="rect">
            <a:avLst/>
          </a:prstGeom>
          <a:noFill/>
        </p:spPr>
        <p:txBody>
          <a:bodyPr wrap="square" rtlCol="0">
            <a:spAutoFit/>
          </a:bodyPr>
          <a:lstStyle/>
          <a:p>
            <a:r>
              <a:rPr lang="en-US" b="1" u="sng" dirty="0">
                <a:solidFill>
                  <a:schemeClr val="accent1">
                    <a:lumMod val="75000"/>
                  </a:schemeClr>
                </a:solidFill>
                <a:latin typeface="+mn-lt"/>
              </a:rPr>
              <a:t>Approach</a:t>
            </a:r>
            <a:endParaRPr lang="en-US" dirty="0">
              <a:latin typeface="+mn-lt"/>
            </a:endParaRPr>
          </a:p>
          <a:p>
            <a:pPr marL="285750" lvl="0" indent="-285750">
              <a:buFont typeface="Wingdings" charset="2"/>
              <a:buChar char="Ø"/>
            </a:pPr>
            <a:r>
              <a:rPr lang="en-US" sz="1400" dirty="0">
                <a:solidFill>
                  <a:srgbClr val="000000"/>
                </a:solidFill>
                <a:latin typeface="+mn-lt"/>
              </a:rPr>
              <a:t>Conduct imaging analyses using </a:t>
            </a:r>
            <a:r>
              <a:rPr lang="en-US" sz="1400" dirty="0" err="1">
                <a:solidFill>
                  <a:srgbClr val="000000"/>
                </a:solidFill>
                <a:latin typeface="+mn-lt"/>
              </a:rPr>
              <a:t>immunogold</a:t>
            </a:r>
            <a:r>
              <a:rPr lang="en-US" sz="1400" dirty="0">
                <a:solidFill>
                  <a:srgbClr val="000000"/>
                </a:solidFill>
                <a:latin typeface="+mn-lt"/>
              </a:rPr>
              <a:t> labeling and transmission electron microscopy to detect MLG and </a:t>
            </a:r>
            <a:r>
              <a:rPr lang="en-US" sz="1400" dirty="0" err="1">
                <a:solidFill>
                  <a:srgbClr val="000000"/>
                </a:solidFill>
                <a:latin typeface="+mn-lt"/>
              </a:rPr>
              <a:t>xylan</a:t>
            </a:r>
            <a:r>
              <a:rPr lang="en-US" sz="1400" dirty="0">
                <a:solidFill>
                  <a:srgbClr val="000000"/>
                </a:solidFill>
                <a:latin typeface="+mn-lt"/>
              </a:rPr>
              <a:t> in wild-type plant sections, immunofluorescence to detect MLG in sections of stems from MLG synthase over-expressing lines, and confocal laser scanning microscopy of live cells of MLG synthase overexpressing lines.</a:t>
            </a:r>
          </a:p>
          <a:p>
            <a:pPr marL="285750" lvl="0" indent="-285750">
              <a:buFont typeface="Wingdings" charset="2"/>
              <a:buChar char="Ø"/>
            </a:pPr>
            <a:r>
              <a:rPr lang="en-US" sz="1400" dirty="0">
                <a:solidFill>
                  <a:srgbClr val="000000"/>
                </a:solidFill>
                <a:latin typeface="+mn-lt"/>
              </a:rPr>
              <a:t>Analyze the effects of MLG over-accumulation in MLG synthase overexpressing plants.</a:t>
            </a:r>
          </a:p>
        </p:txBody>
      </p:sp>
      <p:sp>
        <p:nvSpPr>
          <p:cNvPr id="9" name="TextBox 8"/>
          <p:cNvSpPr txBox="1"/>
          <p:nvPr/>
        </p:nvSpPr>
        <p:spPr>
          <a:xfrm>
            <a:off x="0" y="4292551"/>
            <a:ext cx="8983133" cy="2092881"/>
          </a:xfrm>
          <a:prstGeom prst="rect">
            <a:avLst/>
          </a:prstGeom>
          <a:noFill/>
        </p:spPr>
        <p:txBody>
          <a:bodyPr wrap="square" rtlCol="0">
            <a:spAutoFit/>
          </a:bodyPr>
          <a:lstStyle/>
          <a:p>
            <a:r>
              <a:rPr lang="en-US" b="1" u="sng" dirty="0">
                <a:solidFill>
                  <a:schemeClr val="accent1">
                    <a:lumMod val="75000"/>
                  </a:schemeClr>
                </a:solidFill>
                <a:latin typeface="+mn-lt"/>
              </a:rPr>
              <a:t>Results/Impacts</a:t>
            </a:r>
          </a:p>
          <a:p>
            <a:pPr marL="285750" indent="-285750">
              <a:buFont typeface="Wingdings" panose="05000000000000000000" pitchFamily="2" charset="2"/>
              <a:buChar char="Ø"/>
            </a:pPr>
            <a:r>
              <a:rPr lang="en-US" sz="1400" dirty="0">
                <a:solidFill>
                  <a:srgbClr val="000000"/>
                </a:solidFill>
                <a:latin typeface="+mn-lt"/>
              </a:rPr>
              <a:t>MLG was found to be present in the Golgi apparatus, in post-Golgi structures, and in the cell wall. </a:t>
            </a:r>
          </a:p>
          <a:p>
            <a:pPr marL="285750" indent="-285750">
              <a:buFont typeface="Wingdings" panose="05000000000000000000" pitchFamily="2" charset="2"/>
              <a:buChar char="Ø"/>
            </a:pPr>
            <a:r>
              <a:rPr lang="en-US" sz="1400" dirty="0">
                <a:solidFill>
                  <a:srgbClr val="000000"/>
                </a:solidFill>
                <a:latin typeface="+mn-lt"/>
              </a:rPr>
              <a:t>CSLF6, the major MLG synthase, was found to be localized to the Golgi.</a:t>
            </a:r>
          </a:p>
          <a:p>
            <a:pPr marL="285750" indent="-285750">
              <a:buFont typeface="Wingdings" panose="05000000000000000000" pitchFamily="2" charset="2"/>
              <a:buChar char="Ø"/>
            </a:pPr>
            <a:r>
              <a:rPr lang="en-US" sz="1400" dirty="0">
                <a:solidFill>
                  <a:srgbClr val="000000"/>
                </a:solidFill>
                <a:latin typeface="+mn-lt"/>
              </a:rPr>
              <a:t>Overproduction of MLG causes developmental and growth defects in growing plants (</a:t>
            </a:r>
            <a:r>
              <a:rPr lang="en-US" sz="1400" i="1" dirty="0" err="1">
                <a:solidFill>
                  <a:srgbClr val="000000"/>
                </a:solidFill>
                <a:latin typeface="+mn-lt"/>
              </a:rPr>
              <a:t>Brachypodium</a:t>
            </a:r>
            <a:r>
              <a:rPr lang="en-US" sz="1400" dirty="0">
                <a:solidFill>
                  <a:srgbClr val="000000"/>
                </a:solidFill>
                <a:latin typeface="+mn-lt"/>
              </a:rPr>
              <a:t> and barley). </a:t>
            </a:r>
          </a:p>
          <a:p>
            <a:pPr marL="285750" indent="-285750">
              <a:buFont typeface="Wingdings" panose="05000000000000000000" pitchFamily="2" charset="2"/>
              <a:buChar char="Ø"/>
            </a:pPr>
            <a:r>
              <a:rPr lang="en-US" sz="1400" dirty="0">
                <a:solidFill>
                  <a:srgbClr val="000000"/>
                </a:solidFill>
                <a:latin typeface="+mn-lt"/>
              </a:rPr>
              <a:t>Together, these results indicate that MLG production occurs in the Golgi similarly to other cell wall matrix polysaccharides, and supports the broadly applicable model in grasses that tight mechanisms control optimal MLG accumulation in the cell wall during development and growth. </a:t>
            </a:r>
          </a:p>
          <a:p>
            <a:pPr marL="285750" indent="-285750">
              <a:buFont typeface="Wingdings" panose="05000000000000000000" pitchFamily="2" charset="2"/>
              <a:buChar char="Ø"/>
            </a:pPr>
            <a:r>
              <a:rPr lang="en-US" sz="1400" dirty="0">
                <a:solidFill>
                  <a:srgbClr val="000000"/>
                </a:solidFill>
                <a:latin typeface="+mn-lt"/>
              </a:rPr>
              <a:t>Future studies that build upon this work will enable the development of efficient strategies to overcome limitations in increasing MLG levels in plants, a promising strategy to increase yields of bioenergy crops. </a:t>
            </a:r>
          </a:p>
        </p:txBody>
      </p:sp>
      <p:sp>
        <p:nvSpPr>
          <p:cNvPr id="12" name="TextBox 11"/>
          <p:cNvSpPr txBox="1"/>
          <p:nvPr/>
        </p:nvSpPr>
        <p:spPr>
          <a:xfrm>
            <a:off x="0" y="0"/>
            <a:ext cx="2416046" cy="369332"/>
          </a:xfrm>
          <a:prstGeom prst="rect">
            <a:avLst/>
          </a:prstGeom>
          <a:noFill/>
        </p:spPr>
        <p:txBody>
          <a:bodyPr wrap="none" rtlCol="0">
            <a:spAutoFit/>
          </a:bodyPr>
          <a:lstStyle/>
          <a:p>
            <a:r>
              <a:rPr lang="en-US" i="1" u="sng" dirty="0">
                <a:effectLst>
                  <a:outerShdw blurRad="38100" dist="38100" dir="2700000" algn="tl">
                    <a:srgbClr val="000000">
                      <a:alpha val="43137"/>
                    </a:srgbClr>
                  </a:outerShdw>
                </a:effectLst>
                <a:latin typeface="Times New Roman" pitchFamily="18" charset="0"/>
                <a:cs typeface="Times New Roman" pitchFamily="18" charset="0"/>
              </a:rPr>
              <a:t>BRC Science Highlight</a:t>
            </a:r>
          </a:p>
        </p:txBody>
      </p:sp>
      <p:pic>
        <p:nvPicPr>
          <p:cNvPr id="13" name="Picture 2"/>
          <p:cNvPicPr>
            <a:picLocks noChangeAspect="1" noChangeArrowheads="1"/>
          </p:cNvPicPr>
          <p:nvPr/>
        </p:nvPicPr>
        <p:blipFill>
          <a:blip r:embed="rId3" cstate="print"/>
          <a:srcRect/>
          <a:stretch>
            <a:fillRect/>
          </a:stretch>
        </p:blipFill>
        <p:spPr bwMode="auto">
          <a:xfrm>
            <a:off x="152400" y="415498"/>
            <a:ext cx="1728787" cy="764523"/>
          </a:xfrm>
          <a:prstGeom prst="rect">
            <a:avLst/>
          </a:prstGeom>
          <a:noFill/>
          <a:ln w="9525">
            <a:noFill/>
            <a:miter lim="800000"/>
            <a:headEnd/>
            <a:tailEnd/>
          </a:ln>
        </p:spPr>
      </p:pic>
      <p:sp>
        <p:nvSpPr>
          <p:cNvPr id="14" name="Rectangle 235"/>
          <p:cNvSpPr>
            <a:spLocks noChangeArrowheads="1"/>
          </p:cNvSpPr>
          <p:nvPr/>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r>
              <a:rPr lang="en-US" sz="1200" b="1" dirty="0">
                <a:solidFill>
                  <a:schemeClr val="bg1"/>
                </a:solidFill>
                <a:latin typeface="+mn-lt"/>
                <a:ea typeface="Rod"/>
                <a:cs typeface="Rod"/>
              </a:rPr>
              <a:t>	GLBRC March 2018</a:t>
            </a:r>
          </a:p>
        </p:txBody>
      </p:sp>
      <p:pic>
        <p:nvPicPr>
          <p:cNvPr id="4" name="Picture 3">
            <a:extLst>
              <a:ext uri="{FF2B5EF4-FFF2-40B4-BE49-F238E27FC236}">
                <a16:creationId xmlns:a16="http://schemas.microsoft.com/office/drawing/2014/main" id="{53F14AC2-C993-9742-B8C7-83ACC373B8AA}"/>
              </a:ext>
            </a:extLst>
          </p:cNvPr>
          <p:cNvPicPr>
            <a:picLocks noChangeAspect="1"/>
          </p:cNvPicPr>
          <p:nvPr/>
        </p:nvPicPr>
        <p:blipFill rotWithShape="1">
          <a:blip r:embed="rId4">
            <a:extLst>
              <a:ext uri="{28A0092B-C50C-407E-A947-70E740481C1C}">
                <a14:useLocalDpi xmlns:a14="http://schemas.microsoft.com/office/drawing/2010/main" val="0"/>
              </a:ext>
            </a:extLst>
          </a:blip>
          <a:srcRect l="7785" t="40741" r="10046" b="16611"/>
          <a:stretch/>
        </p:blipFill>
        <p:spPr>
          <a:xfrm>
            <a:off x="4786712" y="1296503"/>
            <a:ext cx="4196421" cy="2924838"/>
          </a:xfrm>
          <a:prstGeom prst="rect">
            <a:avLst/>
          </a:prstGeom>
        </p:spPr>
      </p:pic>
      <p:sp>
        <p:nvSpPr>
          <p:cNvPr id="11" name="TextBox 10">
            <a:extLst>
              <a:ext uri="{FF2B5EF4-FFF2-40B4-BE49-F238E27FC236}">
                <a16:creationId xmlns:a16="http://schemas.microsoft.com/office/drawing/2014/main" id="{2E5765F1-114E-E749-A411-F9BAE46B4087}"/>
              </a:ext>
            </a:extLst>
          </p:cNvPr>
          <p:cNvSpPr txBox="1"/>
          <p:nvPr/>
        </p:nvSpPr>
        <p:spPr>
          <a:xfrm>
            <a:off x="4786712" y="4210072"/>
            <a:ext cx="4357288" cy="338554"/>
          </a:xfrm>
          <a:prstGeom prst="rect">
            <a:avLst/>
          </a:prstGeom>
          <a:noFill/>
        </p:spPr>
        <p:txBody>
          <a:bodyPr wrap="square" rtlCol="0">
            <a:spAutoFit/>
          </a:bodyPr>
          <a:lstStyle/>
          <a:p>
            <a:r>
              <a:rPr lang="en-US" sz="800" dirty="0"/>
              <a:t>Fluorescently tagged CSLF6, the major MLG synthase, is localized at the Golgi apparatus in epidermal cells of new emerging leaves of 5-week old </a:t>
            </a:r>
            <a:r>
              <a:rPr lang="en-US" sz="800" i="1" dirty="0" err="1"/>
              <a:t>Brachypodium</a:t>
            </a:r>
            <a:r>
              <a:rPr lang="en-US" sz="800" dirty="0"/>
              <a:t> plants.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Ready for Comms</Comments_x002c__x0020_Notes_x002c__x0020_etc>
    <PublishingExpirationDate xmlns="http://schemas.microsoft.com/sharepoint/v3" xsi:nil="true"/>
    <PublishingStartDate xmlns="http://schemas.microsoft.com/sharepoint/v3" xsi:nil="true"/>
    <_dlc_DocId xmlns="f66da2ca-f37c-4205-929f-e8e9af1907d3">HUBDOC-169-635</_dlc_DocId>
    <_dlc_DocIdUrl xmlns="f66da2ca-f37c-4205-929f-e8e9af1907d3">
      <Url>https://intranet.wei.wisc.edu/glbrc/doe/_layouts/15/DocIdRedir.aspx?ID=HUBDOC-169-635</Url>
      <Description>HUBDOC-169-635</Description>
    </_dlc_DocIdUrl>
    <_dlc_DocIdPersistId xmlns="f66da2ca-f37c-4205-929f-e8e9af1907d3">false</_dlc_DocIdPersistI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2.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3.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customXml/itemProps4.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12194</TotalTime>
  <Words>328</Words>
  <Application>Microsoft Macintosh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Rod</vt:lpstr>
      <vt:lpstr>Arial</vt:lpstr>
      <vt:lpstr>Calibri</vt:lpstr>
      <vt:lpstr>Times New Roman</vt:lpstr>
      <vt:lpstr>Wingdings</vt:lpstr>
      <vt:lpstr>Office Theme</vt:lpstr>
      <vt:lpstr>PowerPoint Presentation</vt:lpstr>
    </vt:vector>
  </TitlesOfParts>
  <Company>US Department of Energy (SC)</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palmian</dc:creator>
  <cp:keywords/>
  <cp:lastModifiedBy>Microsoft Office User</cp:lastModifiedBy>
  <cp:revision>1043</cp:revision>
  <dcterms:created xsi:type="dcterms:W3CDTF">2010-02-04T19:54:00Z</dcterms:created>
  <dcterms:modified xsi:type="dcterms:W3CDTF">2018-03-13T15:44:01Z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bfe14176-e1ce-4303-8d6f-83e51a2372b2</vt:lpwstr>
  </property>
  <property fmtid="{D5CDD505-2E9C-101B-9397-08002B2CF9AE}" pid="4" name="TaxKeyword">
    <vt:lpwstr/>
  </property>
  <property fmtid="{D5CDD505-2E9C-101B-9397-08002B2CF9AE}" pid="5" name="xd_Signature">
    <vt:bool>true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