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15" autoAdjust="0"/>
    <p:restoredTop sz="97182" autoAdjust="0"/>
  </p:normalViewPr>
  <p:slideViewPr>
    <p:cSldViewPr>
      <p:cViewPr>
        <p:scale>
          <a:sx n="100" d="100"/>
          <a:sy n="100" d="100"/>
        </p:scale>
        <p:origin x="-1392" y="-104"/>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8/26/15</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8/26/15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eaLnBrk="1" hangingPunct="1">
              <a:lnSpc>
                <a:spcPct val="80000"/>
              </a:lnSpc>
            </a:pPr>
            <a:r>
              <a:rPr lang="en-US" sz="700" b="0" dirty="0" smtClean="0"/>
              <a:t>text</a:t>
            </a:r>
          </a:p>
          <a:p>
            <a:pPr eaLnBrk="1" hangingPunct="1">
              <a:lnSpc>
                <a:spcPct val="80000"/>
              </a:lnSpc>
            </a:pPr>
            <a:endParaRPr lang="en-US" sz="700" b="1" dirty="0" smtClean="0"/>
          </a:p>
          <a:p>
            <a:pPr eaLnBrk="1" hangingPunct="1">
              <a:lnSpc>
                <a:spcPct val="80000"/>
              </a:lnSpc>
            </a:pPr>
            <a:r>
              <a:rPr lang="en-US" sz="700" b="1" dirty="0" smtClean="0"/>
              <a:t>Title again</a:t>
            </a:r>
            <a:r>
              <a:rPr lang="en-US" sz="700" b="1" baseline="0" dirty="0" smtClean="0"/>
              <a:t>:</a:t>
            </a:r>
            <a:endParaRPr lang="en-US" sz="700" b="1" dirty="0" smtClean="0"/>
          </a:p>
          <a:p>
            <a:pPr eaLnBrk="1" hangingPunct="1">
              <a:lnSpc>
                <a:spcPct val="80000"/>
              </a:lnSpc>
            </a:pPr>
            <a:r>
              <a:rPr lang="en-US" sz="700" dirty="0" smtClean="0"/>
              <a:t>Text 1-2 </a:t>
            </a:r>
            <a:r>
              <a:rPr lang="en-US" sz="700" smtClean="0"/>
              <a:t>sentence summary?</a:t>
            </a:r>
            <a:endParaRPr lang="en-US" sz="7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tiff"/><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286000" y="0"/>
            <a:ext cx="7010400" cy="838200"/>
          </a:xfrm>
          <a:prstGeom prst="rect">
            <a:avLst/>
          </a:prstGeom>
          <a:noFill/>
        </p:spPr>
        <p:txBody>
          <a:bodyPr wrap="square" rtlCol="0">
            <a:spAutoFit/>
          </a:bodyPr>
          <a:lstStyle/>
          <a:p>
            <a:r>
              <a:rPr lang="en-US" sz="2400" b="1" dirty="0" smtClean="0">
                <a:latin typeface="+mn-lt"/>
              </a:rPr>
              <a:t>CGR2 and CGR3 are likely </a:t>
            </a:r>
            <a:r>
              <a:rPr lang="en-US" sz="2400" b="1" dirty="0" err="1" smtClean="0">
                <a:latin typeface="+mn-lt"/>
              </a:rPr>
              <a:t>methyltransferases</a:t>
            </a:r>
            <a:r>
              <a:rPr lang="en-US" sz="2400" b="1" dirty="0" smtClean="0">
                <a:latin typeface="+mn-lt"/>
              </a:rPr>
              <a:t> critical for pectin </a:t>
            </a:r>
            <a:r>
              <a:rPr lang="en-US" sz="2400" b="1" dirty="0" err="1" smtClean="0">
                <a:latin typeface="+mn-lt"/>
              </a:rPr>
              <a:t>methylesterification</a:t>
            </a:r>
            <a:r>
              <a:rPr lang="en-US" sz="2400" b="1" dirty="0" smtClean="0">
                <a:latin typeface="+mn-lt"/>
              </a:rPr>
              <a:t> and plant growth</a:t>
            </a:r>
            <a:endParaRPr lang="en-US" sz="2400" b="1" dirty="0">
              <a:latin typeface="+mn-lt"/>
            </a:endParaRPr>
          </a:p>
        </p:txBody>
      </p:sp>
      <p:sp>
        <p:nvSpPr>
          <p:cNvPr id="6" name="TextBox 5"/>
          <p:cNvSpPr txBox="1"/>
          <p:nvPr/>
        </p:nvSpPr>
        <p:spPr>
          <a:xfrm>
            <a:off x="431800" y="6172200"/>
            <a:ext cx="8686800" cy="461665"/>
          </a:xfrm>
          <a:prstGeom prst="rect">
            <a:avLst/>
          </a:prstGeom>
          <a:noFill/>
        </p:spPr>
        <p:txBody>
          <a:bodyPr wrap="square" rtlCol="0">
            <a:spAutoFit/>
          </a:bodyPr>
          <a:lstStyle/>
          <a:p>
            <a:r>
              <a:rPr lang="en-US" sz="1200" dirty="0" smtClean="0"/>
              <a:t>Kim, S.-J., et al. 2015. </a:t>
            </a:r>
            <a:r>
              <a:rPr lang="en-US" sz="1200" i="1" dirty="0" smtClean="0"/>
              <a:t>CGR2 and CGR3 have critical overlapping roles in pectin </a:t>
            </a:r>
            <a:r>
              <a:rPr lang="en-US" sz="1200" i="1" dirty="0" err="1" smtClean="0"/>
              <a:t>methylesterification</a:t>
            </a:r>
            <a:r>
              <a:rPr lang="en-US" sz="1200" i="1" dirty="0" smtClean="0"/>
              <a:t> and plant growth in Arabidopsis thaliana</a:t>
            </a:r>
            <a:r>
              <a:rPr lang="en-US" sz="1200" dirty="0" smtClean="0"/>
              <a:t>. </a:t>
            </a:r>
            <a:r>
              <a:rPr lang="en-US" sz="1200" b="1" dirty="0" smtClean="0"/>
              <a:t>The Plant Journal </a:t>
            </a:r>
            <a:r>
              <a:rPr lang="en-US" sz="1200" dirty="0" smtClean="0"/>
              <a:t>82, 208-220.  </a:t>
            </a:r>
            <a:endParaRPr lang="en-US" sz="1200" dirty="0" smtClean="0">
              <a:latin typeface="+mn-lt"/>
            </a:endParaRPr>
          </a:p>
        </p:txBody>
      </p:sp>
      <p:sp>
        <p:nvSpPr>
          <p:cNvPr id="7" name="TextBox 6"/>
          <p:cNvSpPr txBox="1"/>
          <p:nvPr/>
        </p:nvSpPr>
        <p:spPr>
          <a:xfrm>
            <a:off x="152400" y="1219200"/>
            <a:ext cx="4800600" cy="1138773"/>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a:t>
            </a:r>
            <a:r>
              <a:rPr lang="en-US" sz="1600" dirty="0" smtClean="0">
                <a:latin typeface="+mn-lt"/>
              </a:rPr>
              <a:t>To gain a better understanding of pectin biosynthesis and </a:t>
            </a:r>
            <a:r>
              <a:rPr lang="en-US" sz="1600" dirty="0" err="1" smtClean="0">
                <a:latin typeface="+mn-lt"/>
              </a:rPr>
              <a:t>methylesterification</a:t>
            </a:r>
            <a:r>
              <a:rPr lang="en-US" sz="1600" dirty="0" smtClean="0">
                <a:latin typeface="+mn-lt"/>
              </a:rPr>
              <a:t> and their effects on cell wall features critical for plant growth and development</a:t>
            </a:r>
          </a:p>
        </p:txBody>
      </p:sp>
      <p:sp>
        <p:nvSpPr>
          <p:cNvPr id="8" name="TextBox 7"/>
          <p:cNvSpPr txBox="1"/>
          <p:nvPr/>
        </p:nvSpPr>
        <p:spPr>
          <a:xfrm>
            <a:off x="152400" y="2286001"/>
            <a:ext cx="4536909" cy="1908215"/>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lvl="0">
              <a:buFont typeface="Wingdings" pitchFamily="2" charset="2"/>
              <a:buChar char="Ø"/>
            </a:pPr>
            <a:r>
              <a:rPr lang="en-US" dirty="0" smtClean="0"/>
              <a:t> </a:t>
            </a:r>
            <a:r>
              <a:rPr lang="en-US" sz="1600" dirty="0" smtClean="0">
                <a:latin typeface="+mn-lt"/>
              </a:rPr>
              <a:t>Conduct protein analysis for CGR2 and CGR3 (amino acid sequence alignment, confocal imaging of fluorescent fusion proteins, topology assays)</a:t>
            </a:r>
            <a:endParaRPr lang="en-US" sz="1600" dirty="0">
              <a:latin typeface="+mn-lt"/>
            </a:endParaRPr>
          </a:p>
          <a:p>
            <a:pPr lvl="0">
              <a:buFont typeface="Wingdings" pitchFamily="2" charset="2"/>
              <a:buChar char="Ø"/>
            </a:pPr>
            <a:r>
              <a:rPr lang="en-US" sz="1600" dirty="0" smtClean="0">
                <a:latin typeface="+mn-lt"/>
              </a:rPr>
              <a:t> Isolate </a:t>
            </a:r>
            <a:r>
              <a:rPr lang="en-US" sz="1600" i="1" dirty="0" smtClean="0">
                <a:latin typeface="+mn-lt"/>
              </a:rPr>
              <a:t>cgr2-1</a:t>
            </a:r>
            <a:r>
              <a:rPr lang="en-US" sz="1600" dirty="0" smtClean="0">
                <a:latin typeface="+mn-lt"/>
              </a:rPr>
              <a:t> mutant, </a:t>
            </a:r>
            <a:r>
              <a:rPr lang="en-US" sz="1600" i="1" dirty="0" smtClean="0">
                <a:latin typeface="+mn-lt"/>
              </a:rPr>
              <a:t>cgr2-1 cgr3-1</a:t>
            </a:r>
            <a:r>
              <a:rPr lang="en-US" sz="1600" dirty="0" smtClean="0">
                <a:latin typeface="+mn-lt"/>
              </a:rPr>
              <a:t> </a:t>
            </a:r>
            <a:r>
              <a:rPr lang="en-US" sz="1600" dirty="0">
                <a:latin typeface="+mn-lt"/>
              </a:rPr>
              <a:t>double </a:t>
            </a:r>
            <a:r>
              <a:rPr lang="en-US" sz="1600" dirty="0" smtClean="0">
                <a:latin typeface="+mn-lt"/>
              </a:rPr>
              <a:t>mutant, </a:t>
            </a:r>
            <a:r>
              <a:rPr lang="en-US" sz="1600" dirty="0">
                <a:latin typeface="+mn-lt"/>
              </a:rPr>
              <a:t>and overexpression lines for CGR2 and for CGR3 to test various cellular functions</a:t>
            </a:r>
          </a:p>
        </p:txBody>
      </p:sp>
      <p:sp>
        <p:nvSpPr>
          <p:cNvPr id="9" name="TextBox 8"/>
          <p:cNvSpPr txBox="1"/>
          <p:nvPr/>
        </p:nvSpPr>
        <p:spPr>
          <a:xfrm>
            <a:off x="152400" y="4114801"/>
            <a:ext cx="8763000" cy="2443147"/>
          </a:xfrm>
          <a:prstGeom prst="rect">
            <a:avLst/>
          </a:prstGeom>
          <a:noFill/>
        </p:spPr>
        <p:txBody>
          <a:bodyPr wrap="square" rtlCol="0">
            <a:spAutoFit/>
          </a:bodyPr>
          <a:lstStyle/>
          <a:p>
            <a:r>
              <a:rPr lang="en-US" sz="2000"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sz="1600" dirty="0" smtClean="0">
                <a:latin typeface="+mn-lt"/>
              </a:rPr>
              <a:t>CGR2 and CGR3 share high sequence similarity, are localized to the Golgi, and are type II membrane proteins with the bulk of the protein, including the methyltransferase domain, exposed to the Golgi lumen where pectin </a:t>
            </a:r>
            <a:r>
              <a:rPr lang="en-US" sz="1600" dirty="0" err="1" smtClean="0">
                <a:latin typeface="+mn-lt"/>
              </a:rPr>
              <a:t>methylesterification</a:t>
            </a:r>
            <a:r>
              <a:rPr lang="en-US" sz="1600" dirty="0" smtClean="0">
                <a:latin typeface="+mn-lt"/>
              </a:rPr>
              <a:t> </a:t>
            </a:r>
            <a:r>
              <a:rPr lang="en-US" sz="1600" dirty="0" smtClean="0">
                <a:latin typeface="+mn-lt"/>
              </a:rPr>
              <a:t>occurs.</a:t>
            </a:r>
          </a:p>
          <a:p>
            <a:pPr marL="285750" indent="-285750">
              <a:buFont typeface="Wingdings" panose="05000000000000000000" pitchFamily="2" charset="2"/>
              <a:buChar char="Ø"/>
            </a:pPr>
            <a:r>
              <a:rPr lang="en-US" sz="1600" dirty="0" smtClean="0">
                <a:latin typeface="+mn-lt"/>
              </a:rPr>
              <a:t>The </a:t>
            </a:r>
            <a:r>
              <a:rPr lang="en-US" sz="1600" i="1" dirty="0" smtClean="0">
                <a:latin typeface="+mn-lt"/>
              </a:rPr>
              <a:t>cgr2-1 cgr3-1 </a:t>
            </a:r>
            <a:r>
              <a:rPr lang="en-US" sz="1600" dirty="0" smtClean="0">
                <a:latin typeface="+mn-lt"/>
              </a:rPr>
              <a:t>double mutant exhibits dwarfism and apparent reduced pectin </a:t>
            </a:r>
            <a:r>
              <a:rPr lang="en-US" sz="1600" dirty="0" err="1" smtClean="0">
                <a:latin typeface="+mn-lt"/>
              </a:rPr>
              <a:t>methylesterification</a:t>
            </a:r>
            <a:r>
              <a:rPr lang="en-US" sz="1600" dirty="0" smtClean="0">
                <a:latin typeface="+mn-lt"/>
              </a:rPr>
              <a:t>, while overexpression lines demonstrate the opposite phenotypes, suggesting </a:t>
            </a:r>
            <a:r>
              <a:rPr lang="en-US" sz="1600" dirty="0">
                <a:latin typeface="+mn-lt"/>
              </a:rPr>
              <a:t>overlapping roles in plant growth and development for the CGR2 and CGR3 </a:t>
            </a:r>
            <a:r>
              <a:rPr lang="en-US" sz="1600" dirty="0" smtClean="0">
                <a:latin typeface="+mn-lt"/>
              </a:rPr>
              <a:t>proteins.</a:t>
            </a:r>
            <a:endParaRPr lang="en-US" sz="1600" dirty="0">
              <a:latin typeface="+mn-lt"/>
            </a:endParaRPr>
          </a:p>
          <a:p>
            <a:pPr marL="285750" indent="-285750">
              <a:buFont typeface="Wingdings" panose="05000000000000000000" pitchFamily="2" charset="2"/>
              <a:buChar char="Ø"/>
            </a:pPr>
            <a:r>
              <a:rPr lang="en-US" sz="1600" dirty="0" smtClean="0">
                <a:latin typeface="+mn-lt"/>
              </a:rPr>
              <a:t>This knowledge may inform the design of new bioenergy crops with altered cell wall properties.</a:t>
            </a:r>
          </a:p>
          <a:p>
            <a:endParaRPr lang="en-US"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August 2015</a:t>
            </a:r>
            <a:endParaRPr lang="en-US" sz="1200" b="1" dirty="0">
              <a:solidFill>
                <a:schemeClr val="bg1"/>
              </a:solidFill>
              <a:latin typeface="+mn-lt"/>
              <a:ea typeface="Rod"/>
              <a:cs typeface="Rod"/>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0912" y="1058069"/>
            <a:ext cx="4154488" cy="3219777"/>
          </a:xfrm>
          <a:prstGeom prst="rect">
            <a:avLst/>
          </a:prstGeom>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Ready for Comms read through and send off</Comments_x002c__x0020_Notes_x002c__x0020_etc>
    <PublishingExpirationDate xmlns="http://schemas.microsoft.com/sharepoint/v3" xsi:nil="true"/>
    <PublishingStartDate xmlns="http://schemas.microsoft.com/sharepoint/v3" xsi:nil="true"/>
    <_dlc_DocId xmlns="f66da2ca-f37c-4205-929f-e8e9af1907d3">HUBDOC-169-497</_dlc_DocId>
    <_dlc_DocIdUrl xmlns="f66da2ca-f37c-4205-929f-e8e9af1907d3">
      <Url>https://intranet.wei.wisc.edu/glbrc/doe/_layouts/15/DocIdRedir.aspx?ID=HUBDOC-169-497</Url>
      <Description>HUBDOC-169-497</Description>
    </_dlc_DocIdUrl>
    <_dlc_DocIdPersistId xmlns="f66da2ca-f37c-4205-929f-e8e9af1907d3">false</_dlc_DocIdPersistId>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E273A0-DD58-4D63-AD59-E4FD25EB50A2}"/>
</file>

<file path=customXml/itemProps2.xml><?xml version="1.0" encoding="utf-8"?>
<ds:datastoreItem xmlns:ds="http://schemas.openxmlformats.org/officeDocument/2006/customXml" ds:itemID="{D73A89BB-3228-4566-B5DE-ED801792271A}"/>
</file>

<file path=customXml/itemProps3.xml><?xml version="1.0" encoding="utf-8"?>
<ds:datastoreItem xmlns:ds="http://schemas.openxmlformats.org/officeDocument/2006/customXml" ds:itemID="{4CE68956-2A2F-4AF9-A683-C63B389D65EE}"/>
</file>

<file path=customXml/itemProps4.xml><?xml version="1.0" encoding="utf-8"?>
<ds:datastoreItem xmlns:ds="http://schemas.openxmlformats.org/officeDocument/2006/customXml" ds:itemID="{5EDED528-518D-4C69-AD84-97438F549D70}"/>
</file>

<file path=docProps/app.xml><?xml version="1.0" encoding="utf-8"?>
<Properties xmlns="http://schemas.openxmlformats.org/officeDocument/2006/extended-properties" xmlns:vt="http://schemas.openxmlformats.org/officeDocument/2006/docPropsVTypes">
  <Template/>
  <TotalTime>7864</TotalTime>
  <Words>248</Words>
  <Application>Microsoft Macintosh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keywords/>
  <cp:lastModifiedBy>Eva Ziegelhoffer</cp:lastModifiedBy>
  <cp:revision>858</cp:revision>
  <dcterms:created xsi:type="dcterms:W3CDTF">2010-02-04T19:54:00Z</dcterms:created>
  <dcterms:modified xsi:type="dcterms:W3CDTF">2015-08-26T20:58:18Z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7535f988-f08d-4972-a619-d9689dc8d639</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