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9934" autoAdjust="0"/>
    <p:restoredTop sz="97182" autoAdjust="0"/>
  </p:normalViewPr>
  <p:slideViewPr>
    <p:cSldViewPr>
      <p:cViewPr varScale="1">
        <p:scale>
          <a:sx n="138" d="100"/>
          <a:sy n="138" d="100"/>
        </p:scale>
        <p:origin x="-272" y="-112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4/2/15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4/2/15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 smtClean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Title again</a:t>
            </a:r>
            <a:r>
              <a:rPr lang="en-US" sz="700" b="1" baseline="0" dirty="0" smtClean="0"/>
              <a:t>:</a:t>
            </a: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dirty="0" smtClean="0"/>
              <a:t>Text 1-2 </a:t>
            </a:r>
            <a:r>
              <a:rPr lang="en-US" sz="700" smtClean="0"/>
              <a:t>sentence summary?</a:t>
            </a:r>
            <a:endParaRPr lang="en-US" sz="70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895600" y="1524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n-lt"/>
              </a:rPr>
              <a:t>Pyrolysis of Grass </a:t>
            </a:r>
            <a:r>
              <a:rPr lang="en-US" sz="2400" b="1" dirty="0">
                <a:latin typeface="+mn-lt"/>
              </a:rPr>
              <a:t>S</a:t>
            </a:r>
            <a:r>
              <a:rPr lang="en-US" sz="2400" b="1" dirty="0" smtClean="0">
                <a:latin typeface="+mn-lt"/>
              </a:rPr>
              <a:t>pecies in North-America</a:t>
            </a:r>
            <a:endParaRPr lang="en-US" sz="2400" b="1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24393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Kelkar</a:t>
            </a:r>
            <a:r>
              <a:rPr lang="en-US" sz="1200" dirty="0" smtClean="0"/>
              <a:t>, S., Li, Z., </a:t>
            </a:r>
            <a:r>
              <a:rPr lang="en-US" sz="1200" dirty="0" err="1" smtClean="0"/>
              <a:t>Bovee</a:t>
            </a:r>
            <a:r>
              <a:rPr lang="en-US" sz="1200" dirty="0" smtClean="0"/>
              <a:t>, J., </a:t>
            </a:r>
            <a:r>
              <a:rPr lang="en-US" sz="1200" dirty="0" err="1" smtClean="0"/>
              <a:t>Thelen</a:t>
            </a:r>
            <a:r>
              <a:rPr lang="en-US" sz="1200" dirty="0" smtClean="0"/>
              <a:t>, K.D., </a:t>
            </a:r>
            <a:r>
              <a:rPr lang="en-US" sz="1200" dirty="0" err="1" smtClean="0"/>
              <a:t>Kriegel</a:t>
            </a:r>
            <a:r>
              <a:rPr lang="en-US" sz="1200" dirty="0" smtClean="0"/>
              <a:t>, R.M., Saffron, C.M. “Pyrolysis of North-American grass species: Effect of feedstock composition and taxonomy on pyrolysis products”. Biomass and </a:t>
            </a:r>
            <a:r>
              <a:rPr lang="en-US" sz="1200" dirty="0" err="1" smtClean="0"/>
              <a:t>Bionenergy</a:t>
            </a:r>
            <a:r>
              <a:rPr lang="en-US" sz="1200" dirty="0" smtClean="0"/>
              <a:t>(2015). </a:t>
            </a:r>
            <a:r>
              <a:rPr lang="en-US" sz="1200" dirty="0" err="1" smtClean="0"/>
              <a:t>Doi</a:t>
            </a:r>
            <a:r>
              <a:rPr lang="en-US" sz="1200" dirty="0" smtClean="0"/>
              <a:t>: </a:t>
            </a:r>
            <a:r>
              <a:rPr lang="en-US" sz="1200" dirty="0"/>
              <a:t>0.1016/j.biombioe</a:t>
            </a:r>
            <a:r>
              <a:rPr lang="en-US" sz="1200" dirty="0" smtClean="0"/>
              <a:t>.2014.03.032</a:t>
            </a:r>
            <a:endParaRPr lang="en-US" sz="1200" dirty="0" smtClean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" y="1362670"/>
            <a:ext cx="5219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 smtClean="0">
                <a:latin typeface="+mn-lt"/>
              </a:rPr>
              <a:t> </a:t>
            </a:r>
            <a:r>
              <a:rPr lang="en-US" sz="1600" dirty="0" smtClean="0">
                <a:latin typeface="+mn-lt"/>
              </a:rPr>
              <a:t>To understand the effects of feedstock compositional variability on fast pyrolysis.</a:t>
            </a:r>
          </a:p>
          <a:p>
            <a:endParaRPr lang="en-US" sz="1700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" y="2089547"/>
            <a:ext cx="47244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  </a:t>
            </a:r>
            <a:endParaRPr lang="en-US" sz="2000" b="1" u="sng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sz="1600" dirty="0" smtClean="0">
                <a:latin typeface="+mn-lt"/>
              </a:rPr>
              <a:t>Composition and pretreatment data of eight North-American native grass species were examined and related to the most typical chemical products resulting from plant tissue pyrolysis.</a:t>
            </a:r>
            <a:endParaRPr lang="en-US" sz="1600" dirty="0" smtClean="0">
              <a:latin typeface="Calibri"/>
              <a:cs typeface="Calibri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1600" dirty="0" smtClean="0">
                <a:latin typeface="Calibri"/>
                <a:cs typeface="Calibri"/>
              </a:rPr>
              <a:t>Grasses used were: big </a:t>
            </a:r>
            <a:r>
              <a:rPr lang="en-US" sz="1600" dirty="0">
                <a:latin typeface="Calibri"/>
                <a:cs typeface="Calibri"/>
              </a:rPr>
              <a:t>bluestem, coastal </a:t>
            </a:r>
            <a:r>
              <a:rPr lang="en-US" sz="1600" dirty="0" err="1">
                <a:latin typeface="Calibri"/>
                <a:cs typeface="Calibri"/>
              </a:rPr>
              <a:t>panicgrass</a:t>
            </a:r>
            <a:r>
              <a:rPr lang="en-US" sz="1600" dirty="0">
                <a:latin typeface="Calibri"/>
                <a:cs typeface="Calibri"/>
              </a:rPr>
              <a:t>, </a:t>
            </a:r>
            <a:r>
              <a:rPr lang="en-US" sz="1600" dirty="0" err="1">
                <a:latin typeface="Calibri"/>
                <a:cs typeface="Calibri"/>
              </a:rPr>
              <a:t>deertongue</a:t>
            </a:r>
            <a:r>
              <a:rPr lang="en-US" sz="1600" dirty="0">
                <a:latin typeface="Calibri"/>
                <a:cs typeface="Calibri"/>
              </a:rPr>
              <a:t>, </a:t>
            </a:r>
            <a:r>
              <a:rPr lang="en-US" sz="1600" dirty="0" err="1">
                <a:latin typeface="Calibri"/>
                <a:cs typeface="Calibri"/>
              </a:rPr>
              <a:t>indiangrass</a:t>
            </a:r>
            <a:r>
              <a:rPr lang="en-US" sz="1600" dirty="0">
                <a:latin typeface="Calibri"/>
                <a:cs typeface="Calibri"/>
              </a:rPr>
              <a:t>, </a:t>
            </a:r>
            <a:r>
              <a:rPr lang="en-US" sz="1600" dirty="0" err="1">
                <a:latin typeface="Calibri"/>
                <a:cs typeface="Calibri"/>
              </a:rPr>
              <a:t>Miscanthus</a:t>
            </a:r>
            <a:r>
              <a:rPr lang="en-US" sz="1600" dirty="0">
                <a:latin typeface="Calibri"/>
                <a:cs typeface="Calibri"/>
              </a:rPr>
              <a:t>, prairie </a:t>
            </a:r>
            <a:r>
              <a:rPr lang="en-US" sz="1600" dirty="0" err="1">
                <a:latin typeface="Calibri"/>
                <a:cs typeface="Calibri"/>
              </a:rPr>
              <a:t>sandreed</a:t>
            </a:r>
            <a:r>
              <a:rPr lang="en-US" sz="1600" dirty="0">
                <a:latin typeface="Calibri"/>
                <a:cs typeface="Calibri"/>
              </a:rPr>
              <a:t>, </a:t>
            </a:r>
            <a:r>
              <a:rPr lang="en-US" sz="1600" dirty="0" err="1">
                <a:latin typeface="Calibri"/>
                <a:cs typeface="Calibri"/>
              </a:rPr>
              <a:t>sideoats</a:t>
            </a:r>
            <a:r>
              <a:rPr lang="en-US" sz="1600" dirty="0">
                <a:latin typeface="Calibri"/>
                <a:cs typeface="Calibri"/>
              </a:rPr>
              <a:t> </a:t>
            </a:r>
            <a:r>
              <a:rPr lang="en-US" sz="1600" dirty="0" err="1">
                <a:latin typeface="Calibri"/>
                <a:cs typeface="Calibri"/>
              </a:rPr>
              <a:t>grama</a:t>
            </a:r>
            <a:r>
              <a:rPr lang="en-US" sz="1600" dirty="0">
                <a:latin typeface="Calibri"/>
                <a:cs typeface="Calibri"/>
              </a:rPr>
              <a:t>, and </a:t>
            </a:r>
            <a:r>
              <a:rPr lang="en-US" sz="1600" dirty="0" err="1" smtClean="0">
                <a:latin typeface="Calibri"/>
                <a:cs typeface="Calibri"/>
              </a:rPr>
              <a:t>switchgrass</a:t>
            </a:r>
            <a:r>
              <a:rPr lang="en-US" sz="1600" dirty="0">
                <a:latin typeface="Calibri"/>
                <a:cs typeface="Calibri"/>
              </a:rPr>
              <a:t>.</a:t>
            </a:r>
            <a:r>
              <a:rPr lang="en-US" sz="1600" dirty="0" smtClean="0">
                <a:latin typeface="Calibri"/>
                <a:cs typeface="Calibri"/>
              </a:rPr>
              <a:t> </a:t>
            </a:r>
          </a:p>
          <a:p>
            <a:pPr lvl="0"/>
            <a:endParaRPr lang="en-US" sz="1600" dirty="0" smtClean="0"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endParaRPr lang="en-US" sz="1600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" y="4343400"/>
            <a:ext cx="89916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+mn-lt"/>
              </a:rPr>
              <a:t>Principal Component Analysis (PCA) identified significant variability in the pyrolysis products, however, no connection to the the taxonomic tribe (</a:t>
            </a:r>
            <a:r>
              <a:rPr lang="en-US" sz="1600" dirty="0" err="1" smtClean="0">
                <a:latin typeface="+mn-lt"/>
              </a:rPr>
              <a:t>Andropogoneae</a:t>
            </a:r>
            <a:r>
              <a:rPr lang="en-US" sz="1600" dirty="0" smtClean="0">
                <a:latin typeface="+mn-lt"/>
              </a:rPr>
              <a:t> or </a:t>
            </a:r>
            <a:r>
              <a:rPr lang="en-US" sz="1600" dirty="0" err="1" smtClean="0">
                <a:latin typeface="+mn-lt"/>
              </a:rPr>
              <a:t>Paniceae</a:t>
            </a:r>
            <a:r>
              <a:rPr lang="en-US" sz="1600" dirty="0" smtClean="0">
                <a:latin typeface="+mn-lt"/>
              </a:rPr>
              <a:t> tribes, to which all grasses in this study belong) could be made in this study.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+mn-lt"/>
              </a:rPr>
              <a:t>When considering bioenergy production via pyrolysis, composition analysis done in this study suggests that coastal </a:t>
            </a:r>
            <a:r>
              <a:rPr lang="en-US" sz="1600" dirty="0" err="1" smtClean="0">
                <a:latin typeface="+mn-lt"/>
              </a:rPr>
              <a:t>panicgrass</a:t>
            </a:r>
            <a:r>
              <a:rPr lang="en-US" sz="1600" dirty="0" smtClean="0">
                <a:latin typeface="+mn-lt"/>
              </a:rPr>
              <a:t> may be  more suitable, whereas </a:t>
            </a:r>
            <a:r>
              <a:rPr lang="en-US" sz="1600" dirty="0" err="1" smtClean="0">
                <a:latin typeface="+mn-lt"/>
              </a:rPr>
              <a:t>sideoats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 err="1" smtClean="0">
                <a:latin typeface="+mn-lt"/>
              </a:rPr>
              <a:t>grama</a:t>
            </a:r>
            <a:r>
              <a:rPr lang="en-US" sz="1600" dirty="0" smtClean="0">
                <a:latin typeface="+mn-lt"/>
              </a:rPr>
              <a:t> and </a:t>
            </a:r>
            <a:r>
              <a:rPr lang="en-US" sz="1600" dirty="0" err="1" smtClean="0">
                <a:latin typeface="+mn-lt"/>
              </a:rPr>
              <a:t>deertongue</a:t>
            </a:r>
            <a:r>
              <a:rPr lang="en-US" sz="1600" dirty="0" smtClean="0">
                <a:latin typeface="+mn-lt"/>
              </a:rPr>
              <a:t> may be better suited for fermentation-based processes.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  <a:endParaRPr lang="en-US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	GLBRC April 2015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4012" y="1066800"/>
            <a:ext cx="4429988" cy="30734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 xsi:nil="true"/>
    <PublishingExpirationDate xmlns="http://schemas.microsoft.com/sharepoint/v3" xsi:nil="true"/>
    <PublishingStartDate xmlns="http://schemas.microsoft.com/sharepoint/v3" xsi:nil="true"/>
    <_dlc_DocId xmlns="f66da2ca-f37c-4205-929f-e8e9af1907d3">HUBDOC-169-469</_dlc_DocId>
    <_dlc_DocIdUrl xmlns="f66da2ca-f37c-4205-929f-e8e9af1907d3">
      <Url>https://intranet.wei.wisc.edu/glbrc/doe/_layouts/15/DocIdRedir.aspx?ID=HUBDOC-169-469</Url>
      <Description>HUBDOC-169-469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4.xml><?xml version="1.0" encoding="utf-8"?>
<ds:datastoreItem xmlns:ds="http://schemas.openxmlformats.org/officeDocument/2006/customXml" ds:itemID="{90C21DE4-696B-42E4-976F-ED73F42B0A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13488</TotalTime>
  <Words>241</Words>
  <Application>Microsoft Macintosh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lastModifiedBy>Matt Wisniewski</cp:lastModifiedBy>
  <cp:revision>870</cp:revision>
  <dcterms:created xsi:type="dcterms:W3CDTF">2010-02-04T19:54:00Z</dcterms:created>
  <dcterms:modified xsi:type="dcterms:W3CDTF">2015-04-02T14:22:31Z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4aae6cf5-24b9-4577-8e81-9e512832e238</vt:lpwstr>
  </property>
  <property fmtid="{D5CDD505-2E9C-101B-9397-08002B2CF9AE}" pid="4" name="TaxKeyword">
    <vt:lpwstr/>
  </property>
</Properties>
</file>