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handoutMasterIdLst>
    <p:handoutMasterId r:id="rId8"/>
  </p:handoutMasterIdLst>
  <p:sldIdLst>
    <p:sldId id="437" r:id="rId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7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AA34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266" autoAdjust="0"/>
    <p:restoredTop sz="97391" autoAdjust="0"/>
  </p:normalViewPr>
  <p:slideViewPr>
    <p:cSldViewPr snapToGrid="0">
      <p:cViewPr varScale="1">
        <p:scale>
          <a:sx n="115" d="100"/>
          <a:sy n="115" d="100"/>
        </p:scale>
        <p:origin x="2456" y="192"/>
      </p:cViewPr>
      <p:guideLst>
        <p:guide orient="horz" pos="2160"/>
        <p:guide pos="47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11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933470-C82D-4D91-BC44-EDDF0F3DAA3C}" type="datetimeFigureOut">
              <a:rPr lang="en-US"/>
              <a:pPr>
                <a:defRPr/>
              </a:pPr>
              <a:t>4/16/20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C09BA1-F2D0-444F-980D-8F03A3EE7A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69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BB9D18-7567-4D19-8665-5AE6C32131D1}" type="datetimeFigureOut">
              <a:rPr lang="en-US"/>
              <a:pPr>
                <a:defRPr/>
              </a:pPr>
              <a:t>4/16/20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June 13-15,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49337F-5096-4607-B08E-5CD7BA64E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94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3CBC3-7A8E-4EEE-BFC3-2F119B62009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4064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FA98C-247A-46F9-A17E-E1108870C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8"/>
          <p:cNvSpPr/>
          <p:nvPr userDrawn="1"/>
        </p:nvSpPr>
        <p:spPr bwMode="auto">
          <a:xfrm>
            <a:off x="0" y="6629400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235"/>
          <p:cNvSpPr>
            <a:spLocks noChangeArrowheads="1"/>
          </p:cNvSpPr>
          <p:nvPr/>
        </p:nvSpPr>
        <p:spPr bwMode="auto">
          <a:xfrm>
            <a:off x="2386013" y="6635750"/>
            <a:ext cx="6600825" cy="211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D4BD2A-A61B-43C4-A97F-6D47483509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92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2694671" y="135907"/>
            <a:ext cx="6237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Using coproducts from lignin to increase value from biorefineries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125" y="6277531"/>
            <a:ext cx="854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S. D. </a:t>
            </a:r>
            <a:r>
              <a:rPr lang="fr-FR" sz="900" dirty="0" err="1"/>
              <a:t>Karlen</a:t>
            </a:r>
            <a:r>
              <a:rPr lang="fr-FR" sz="900" dirty="0"/>
              <a:t> </a:t>
            </a:r>
            <a:r>
              <a:rPr lang="fr-FR" sz="900" i="1" dirty="0"/>
              <a:t>et al.</a:t>
            </a:r>
            <a:r>
              <a:rPr lang="fr-FR" sz="900" dirty="0"/>
              <a:t> “</a:t>
            </a:r>
            <a:r>
              <a:rPr lang="en-US" sz="900" dirty="0"/>
              <a:t>Assessing the viability of recovery hydroxycinnamic acids from lignocellulosic biorefinery alkaline pretreatment waste streams</a:t>
            </a:r>
            <a:r>
              <a:rPr lang="fr-FR" sz="900" dirty="0"/>
              <a:t>.”</a:t>
            </a:r>
            <a:r>
              <a:rPr lang="fr-FR" sz="900" i="1" dirty="0"/>
              <a:t> </a:t>
            </a:r>
            <a:r>
              <a:rPr lang="fr-FR" sz="900" i="1" dirty="0" err="1"/>
              <a:t>ChemSusChem</a:t>
            </a:r>
            <a:r>
              <a:rPr lang="fr-FR" sz="900" i="1" dirty="0"/>
              <a:t> </a:t>
            </a:r>
            <a:r>
              <a:rPr lang="fr-FR" sz="900" dirty="0"/>
              <a:t>(2020) [DOI: </a:t>
            </a:r>
            <a:r>
              <a:rPr lang="en-US" sz="900" dirty="0"/>
              <a:t>10.1002/cssc.201903345</a:t>
            </a:r>
            <a:r>
              <a:rPr lang="fr-FR" sz="900" dirty="0"/>
              <a:t>]</a:t>
            </a:r>
            <a:endParaRPr lang="en-US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091389"/>
            <a:ext cx="5366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Objective</a:t>
            </a:r>
            <a:r>
              <a:rPr lang="en-US" dirty="0">
                <a:latin typeface="+mn-lt"/>
              </a:rPr>
              <a:t> 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Combine laboratory research and modeling simulations to determine the viability of producing coproducts from lignin to improve the economics of lignocellulosic biorefineries. 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706661"/>
            <a:ext cx="519917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Results/Impacts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Assessment of the full biorefinery system, from field to the liquid fuels and coproducts, identified key parameters needed to design an economically viable biorefinery-based model.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Technoeconomic analysis indicates that cost effective coproduct recovery will require channeling coproducts to a single useful product at high titers — at least five times higher than observed for the hydroxycinnamic acids studied in this work.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Process engineers should develop a viable coproduct isolation process that reduces costs by more than 80%.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BRC Science Highlight</a:t>
            </a:r>
          </a:p>
        </p:txBody>
      </p:sp>
      <p:sp>
        <p:nvSpPr>
          <p:cNvPr id="14" name="Rectangle 235"/>
          <p:cNvSpPr>
            <a:spLocks noChangeArrowheads="1"/>
          </p:cNvSpPr>
          <p:nvPr/>
        </p:nvSpPr>
        <p:spPr bwMode="auto">
          <a:xfrm>
            <a:off x="-34925" y="6646863"/>
            <a:ext cx="23209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	GLBRC April  2020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058298"/>
            <a:ext cx="519917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Approach</a:t>
            </a:r>
            <a:endParaRPr lang="en-US" dirty="0">
              <a:latin typeface="+mn-lt"/>
            </a:endParaRPr>
          </a:p>
          <a:p>
            <a:pPr marL="285750" lvl="0" indent="-285750">
              <a:buFont typeface="Wingdings" charset="2"/>
              <a:buChar char="Ø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Integrate field-to-refinery research: crop engineering to enhance production of lignin-bound, high-value chemicals; field trials to assess plant viability; lab-scale biomass pretreatment to release the high-value chemicals; yield quantification. </a:t>
            </a:r>
          </a:p>
          <a:p>
            <a:pPr marL="285750" lvl="0" indent="-285750">
              <a:buFont typeface="Wingdings" charset="2"/>
              <a:buChar char="Ø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Establish a baseline technoeconomic analysis of this 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lignin-first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strategy to determine where to focus future research efforts.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291" y="356736"/>
            <a:ext cx="1728787" cy="76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F5DE60-7C40-3542-A880-793F0640C0E8}"/>
              </a:ext>
            </a:extLst>
          </p:cNvPr>
          <p:cNvSpPr txBox="1"/>
          <p:nvPr/>
        </p:nvSpPr>
        <p:spPr>
          <a:xfrm>
            <a:off x="-481781" y="23302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4" name="Picture 3" descr="A picture containing table, monitor, screen, sitting&#10;&#10;Description automatically generated">
            <a:extLst>
              <a:ext uri="{FF2B5EF4-FFF2-40B4-BE49-F238E27FC236}">
                <a16:creationId xmlns:a16="http://schemas.microsoft.com/office/drawing/2014/main" id="{074EF25B-964E-E74C-9738-133CDF0A0D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834" y="928729"/>
            <a:ext cx="4098754" cy="5793364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f66da2ca-f37c-4205-929f-e8e9af1907d3">
      <Terms xmlns="http://schemas.microsoft.com/office/infopath/2007/PartnerControls"/>
    </TaxKeywordTaxHTField>
    <TaxCatchAll xmlns="f66da2ca-f37c-4205-929f-e8e9af1907d3"/>
    <Comments_x002c__x0020_Notes_x002c__x0020_etc xmlns="598d3dbc-fa83-42fa-b207-889270677883">Ready for Comms</Comments_x002c__x0020_Notes_x002c__x0020_etc>
    <PublishingExpirationDate xmlns="http://schemas.microsoft.com/sharepoint/v3" xsi:nil="true"/>
    <PublishingStartDate xmlns="http://schemas.microsoft.com/sharepoint/v3" xsi:nil="true"/>
    <_dlc_DocId xmlns="f66da2ca-f37c-4205-929f-e8e9af1907d3">HUBDOC-169-714</_dlc_DocId>
    <_dlc_DocIdUrl xmlns="f66da2ca-f37c-4205-929f-e8e9af1907d3">
      <Url>https://intranet.wei.wisc.edu/glbrc/doe/_layouts/15/DocIdRedir.aspx?ID=HUBDOC-169-714</Url>
      <Description>HUBDOC-169-714</Description>
    </_dlc_DocIdUrl>
    <_dlc_DocIdPersistId xmlns="f66da2ca-f37c-4205-929f-e8e9af1907d3">false</_dlc_DocIdPersistI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7064B81CB5A84D8992C1DDBD34D590" ma:contentTypeVersion="0" ma:contentTypeDescription="Create a new document." ma:contentTypeScope="" ma:versionID="6738319440a0d4a8b574b44f29c8374c">
  <xsd:schema xmlns:xsd="http://www.w3.org/2001/XMLSchema" xmlns:xs="http://www.w3.org/2001/XMLSchema" xmlns:p="http://schemas.microsoft.com/office/2006/metadata/properties" xmlns:ns1="http://schemas.microsoft.com/sharepoint/v3" xmlns:ns2="f66da2ca-f37c-4205-929f-e8e9af1907d3" xmlns:ns3="598d3dbc-fa83-42fa-b207-889270677883" targetNamespace="http://schemas.microsoft.com/office/2006/metadata/properties" ma:root="true" ma:fieldsID="6ee46b2ab99f8bb7e069b4b66d7ecdec" ns1:_="" ns2:_="" ns3:_="">
    <xsd:import namespace="http://schemas.microsoft.com/sharepoint/v3"/>
    <xsd:import namespace="f66da2ca-f37c-4205-929f-e8e9af1907d3"/>
    <xsd:import namespace="598d3dbc-fa83-42fa-b207-88927067788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3:Comments_x002c__x0020_Notes_x002c__x0020_et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da2ca-f37c-4205-929f-e8e9af1907d3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8627bd82-0569-4858-99f3-d7174152a40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52eabb01-f6f8-4398-a964-66c8658a72c0}" ma:internalName="TaxCatchAll" ma:showField="CatchAllData" ma:web="f66da2ca-f37c-4205-929f-e8e9af1907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d3dbc-fa83-42fa-b207-889270677883" elementFormDefault="qualified">
    <xsd:import namespace="http://schemas.microsoft.com/office/2006/documentManagement/types"/>
    <xsd:import namespace="http://schemas.microsoft.com/office/infopath/2007/PartnerControls"/>
    <xsd:element name="Comments_x002c__x0020_Notes_x002c__x0020_etc" ma:index="16" nillable="true" ma:displayName="Comments, Notes, etc" ma:internalName="Comments_x002c__x0020_Notes_x002c__x0020_etc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5E273A0-DD58-4D63-AD59-E4FD25EB50A2}">
  <ds:schemaRefs>
    <ds:schemaRef ds:uri="http://schemas.microsoft.com/office/2006/metadata/properties"/>
    <ds:schemaRef ds:uri="http://schemas.microsoft.com/office/infopath/2007/PartnerControls"/>
    <ds:schemaRef ds:uri="f66da2ca-f37c-4205-929f-e8e9af1907d3"/>
    <ds:schemaRef ds:uri="598d3dbc-fa83-42fa-b207-889270677883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5EDED528-518D-4C69-AD84-97438F549D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da2ca-f37c-4205-929f-e8e9af1907d3"/>
    <ds:schemaRef ds:uri="598d3dbc-fa83-42fa-b207-8892706778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E68956-2A2F-4AF9-A683-C63B389D65E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73A89BB-3228-4566-B5DE-ED801792271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26081</TotalTime>
  <Words>218</Words>
  <Application>Microsoft Macintosh PowerPoint</Application>
  <PresentationFormat>On-screen Show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Rod</vt:lpstr>
      <vt:lpstr>Times New Roman</vt:lpstr>
      <vt:lpstr>Wingdings</vt:lpstr>
      <vt:lpstr>Office Theme</vt:lpstr>
      <vt:lpstr>PowerPoint Presentation</vt:lpstr>
    </vt:vector>
  </TitlesOfParts>
  <Company>US Department of Energy (SC)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palmian</dc:creator>
  <cp:keywords/>
  <cp:lastModifiedBy>Jill Sakai</cp:lastModifiedBy>
  <cp:revision>1249</cp:revision>
  <dcterms:created xsi:type="dcterms:W3CDTF">2010-02-04T19:54:00Z</dcterms:created>
  <dcterms:modified xsi:type="dcterms:W3CDTF">2020-04-16T18:22:30Z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0x010100247064B81CB5A84D8992C1DDBD34D590</vt:lpwstr>
  </property>
  <property fmtid="{D5CDD505-2E9C-101B-9397-08002B2CF9AE}" pid="3" name="_dlc_DocIdItemGuid">
    <vt:lpwstr>b13869b4-7f0c-4121-b37e-6db52006f568</vt:lpwstr>
  </property>
  <property fmtid="{D5CDD505-2E9C-101B-9397-08002B2CF9AE}" pid="4" name="TaxKeyword">
    <vt:lpwstr/>
  </property>
  <property fmtid="{D5CDD505-2E9C-101B-9397-08002B2CF9AE}" pid="5" name="xd_Signature">
    <vt:bool>true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</Properties>
</file>