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437"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4752">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3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8" autoAdjust="0"/>
    <p:restoredTop sz="96435" autoAdjust="0"/>
  </p:normalViewPr>
  <p:slideViewPr>
    <p:cSldViewPr snapToGrid="0">
      <p:cViewPr>
        <p:scale>
          <a:sx n="150" d="100"/>
          <a:sy n="150" d="100"/>
        </p:scale>
        <p:origin x="-120" y="-80"/>
      </p:cViewPr>
      <p:guideLst>
        <p:guide orient="horz" pos="2160"/>
        <p:guide pos="475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11/1/17</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extLst>
      <p:ext uri="{BB962C8B-B14F-4D97-AF65-F5344CB8AC3E}">
        <p14:creationId xmlns:p14="http://schemas.microsoft.com/office/powerpoint/2010/main" val="112636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11/1/17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extLst>
      <p:ext uri="{BB962C8B-B14F-4D97-AF65-F5344CB8AC3E}">
        <p14:creationId xmlns:p14="http://schemas.microsoft.com/office/powerpoint/2010/main" val="71799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Autofit/>
          </a:bodyPr>
          <a:lstStyle/>
          <a:p>
            <a:pPr eaLnBrk="1" hangingPunct="1">
              <a:lnSpc>
                <a:spcPct val="80000"/>
              </a:lnSpc>
            </a:pPr>
            <a:r>
              <a:rPr lang="en-US" sz="700" b="1" dirty="0" smtClean="0"/>
              <a:t>Notes:</a:t>
            </a:r>
          </a:p>
          <a:p>
            <a:pPr eaLnBrk="1" hangingPunct="1">
              <a:lnSpc>
                <a:spcPct val="80000"/>
              </a:lnSpc>
            </a:pPr>
            <a:r>
              <a:rPr lang="en-US" sz="700" b="0" dirty="0" smtClean="0"/>
              <a:t>text</a:t>
            </a:r>
          </a:p>
          <a:p>
            <a:pPr eaLnBrk="1" hangingPunct="1">
              <a:lnSpc>
                <a:spcPct val="80000"/>
              </a:lnSpc>
            </a:pPr>
            <a:endParaRPr lang="en-US" sz="700" b="1" dirty="0" smtClean="0"/>
          </a:p>
          <a:p>
            <a:pPr eaLnBrk="1" hangingPunct="1">
              <a:lnSpc>
                <a:spcPct val="80000"/>
              </a:lnSpc>
            </a:pPr>
            <a:r>
              <a:rPr lang="en-US" sz="700" b="1" dirty="0" smtClean="0"/>
              <a:t>Title again</a:t>
            </a:r>
            <a:r>
              <a:rPr lang="en-US" sz="700" b="1" baseline="0" dirty="0" smtClean="0"/>
              <a:t>:</a:t>
            </a:r>
            <a:endParaRPr lang="en-US" sz="700" b="1" dirty="0" smtClean="0"/>
          </a:p>
          <a:p>
            <a:pPr eaLnBrk="1" hangingPunct="1">
              <a:lnSpc>
                <a:spcPct val="80000"/>
              </a:lnSpc>
            </a:pPr>
            <a:r>
              <a:rPr lang="en-US" sz="700" dirty="0" smtClean="0"/>
              <a:t>Text 1-2 </a:t>
            </a:r>
            <a:r>
              <a:rPr lang="en-US" sz="700" smtClean="0"/>
              <a:t>sentence summary?</a:t>
            </a:r>
            <a:endParaRPr lang="en-US" sz="700" dirty="0" smtClean="0"/>
          </a:p>
        </p:txBody>
      </p:sp>
    </p:spTree>
    <p:extLst>
      <p:ext uri="{BB962C8B-B14F-4D97-AF65-F5344CB8AC3E}">
        <p14:creationId xmlns:p14="http://schemas.microsoft.com/office/powerpoint/2010/main" val="34064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Content Placeholder 1"/>
          <p:cNvSpPr>
            <a:spLocks noGrp="1"/>
          </p:cNvSpPr>
          <p:nvPr>
            <p:ph/>
          </p:nvPr>
        </p:nvSpPr>
        <p:spPr>
          <a:xfrm>
            <a:off x="457200" y="381000"/>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92"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5" name="TextBox 4"/>
          <p:cNvSpPr txBox="1"/>
          <p:nvPr/>
        </p:nvSpPr>
        <p:spPr>
          <a:xfrm>
            <a:off x="2489200" y="101601"/>
            <a:ext cx="6570134" cy="846666"/>
          </a:xfrm>
          <a:prstGeom prst="rect">
            <a:avLst/>
          </a:prstGeom>
          <a:noFill/>
        </p:spPr>
        <p:txBody>
          <a:bodyPr wrap="square" rtlCol="0">
            <a:spAutoFit/>
          </a:bodyPr>
          <a:lstStyle/>
          <a:p>
            <a:r>
              <a:rPr lang="en-US" sz="2400" b="1" dirty="0" smtClean="0"/>
              <a:t>Complex lignin composition identified in leaf tissues of the Canary Island date palm</a:t>
            </a:r>
            <a:endParaRPr lang="en-US" sz="2400" b="1" dirty="0"/>
          </a:p>
        </p:txBody>
      </p:sp>
      <p:sp>
        <p:nvSpPr>
          <p:cNvPr id="6" name="TextBox 5"/>
          <p:cNvSpPr txBox="1"/>
          <p:nvPr/>
        </p:nvSpPr>
        <p:spPr>
          <a:xfrm>
            <a:off x="446618" y="6421967"/>
            <a:ext cx="8485717" cy="215444"/>
          </a:xfrm>
          <a:prstGeom prst="rect">
            <a:avLst/>
          </a:prstGeom>
          <a:noFill/>
        </p:spPr>
        <p:txBody>
          <a:bodyPr wrap="square" rtlCol="0">
            <a:spAutoFit/>
          </a:bodyPr>
          <a:lstStyle/>
          <a:p>
            <a:r>
              <a:rPr lang="en-US" sz="800" dirty="0" err="1" smtClean="0">
                <a:solidFill>
                  <a:srgbClr val="000000"/>
                </a:solidFill>
                <a:latin typeface="Arial"/>
                <a:cs typeface="Arial"/>
              </a:rPr>
              <a:t>Karlen</a:t>
            </a:r>
            <a:r>
              <a:rPr lang="en-US" sz="800" dirty="0" smtClean="0">
                <a:solidFill>
                  <a:srgbClr val="000000"/>
                </a:solidFill>
                <a:latin typeface="Arial"/>
                <a:cs typeface="Arial"/>
              </a:rPr>
              <a:t>, S. D. </a:t>
            </a:r>
            <a:r>
              <a:rPr lang="en-US" sz="800" i="1" dirty="0" smtClean="0">
                <a:solidFill>
                  <a:srgbClr val="000000"/>
                </a:solidFill>
                <a:latin typeface="Arial"/>
                <a:cs typeface="Arial"/>
              </a:rPr>
              <a:t>et al.</a:t>
            </a:r>
            <a:r>
              <a:rPr lang="en-US" sz="800" dirty="0" smtClean="0">
                <a:solidFill>
                  <a:srgbClr val="000000"/>
                </a:solidFill>
                <a:latin typeface="Arial"/>
                <a:cs typeface="Arial"/>
              </a:rPr>
              <a:t> “Highly decorated lignins in leaf tissues of the Canary Island date palm </a:t>
            </a:r>
            <a:r>
              <a:rPr lang="en-US" sz="800" i="1" dirty="0" smtClean="0">
                <a:solidFill>
                  <a:srgbClr val="000000"/>
                </a:solidFill>
                <a:latin typeface="Arial"/>
                <a:cs typeface="Arial"/>
              </a:rPr>
              <a:t>Phoenix canariensis</a:t>
            </a:r>
            <a:r>
              <a:rPr lang="en-US" sz="800" dirty="0" smtClean="0">
                <a:solidFill>
                  <a:srgbClr val="000000"/>
                </a:solidFill>
                <a:latin typeface="Arial"/>
                <a:cs typeface="Arial"/>
              </a:rPr>
              <a:t>.” </a:t>
            </a:r>
            <a:r>
              <a:rPr lang="en-US" sz="800" i="1" dirty="0" smtClean="0">
                <a:solidFill>
                  <a:srgbClr val="000000"/>
                </a:solidFill>
                <a:latin typeface="Arial"/>
                <a:cs typeface="Arial"/>
              </a:rPr>
              <a:t>Plant Physiology </a:t>
            </a:r>
            <a:r>
              <a:rPr lang="en-US" sz="800" dirty="0" smtClean="0">
                <a:solidFill>
                  <a:srgbClr val="000000"/>
                </a:solidFill>
                <a:latin typeface="Arial"/>
                <a:cs typeface="Arial"/>
              </a:rPr>
              <a:t>175, 1058-1067 (2017) [DOI: </a:t>
            </a:r>
            <a:r>
              <a:rPr lang="en-US" sz="800" dirty="0">
                <a:solidFill>
                  <a:srgbClr val="000000"/>
                </a:solidFill>
              </a:rPr>
              <a:t>10.1104/pp.</a:t>
            </a:r>
            <a:r>
              <a:rPr lang="en-US" sz="800" dirty="0" smtClean="0">
                <a:solidFill>
                  <a:srgbClr val="000000"/>
                </a:solidFill>
              </a:rPr>
              <a:t>17.01172].</a:t>
            </a:r>
            <a:endParaRPr lang="en-US" sz="800" dirty="0">
              <a:solidFill>
                <a:srgbClr val="000000"/>
              </a:solidFill>
            </a:endParaRPr>
          </a:p>
        </p:txBody>
      </p:sp>
      <p:sp>
        <p:nvSpPr>
          <p:cNvPr id="7" name="TextBox 6"/>
          <p:cNvSpPr txBox="1"/>
          <p:nvPr/>
        </p:nvSpPr>
        <p:spPr>
          <a:xfrm>
            <a:off x="0" y="1090082"/>
            <a:ext cx="5545667" cy="797985"/>
          </a:xfrm>
          <a:prstGeom prst="rect">
            <a:avLst/>
          </a:prstGeom>
          <a:noFill/>
        </p:spPr>
        <p:txBody>
          <a:bodyPr wrap="square" rtlCol="0">
            <a:spAutoFit/>
          </a:bodyPr>
          <a:lstStyle/>
          <a:p>
            <a:r>
              <a:rPr lang="en-US" b="1" u="sng" dirty="0" smtClean="0">
                <a:solidFill>
                  <a:schemeClr val="accent1">
                    <a:lumMod val="75000"/>
                  </a:schemeClr>
                </a:solidFill>
                <a:latin typeface="+mn-lt"/>
              </a:rPr>
              <a:t>Objective</a:t>
            </a:r>
            <a:r>
              <a:rPr lang="en-US" dirty="0" smtClean="0">
                <a:latin typeface="+mn-lt"/>
              </a:rPr>
              <a:t> </a:t>
            </a:r>
            <a:r>
              <a:rPr lang="en-US" sz="1400" dirty="0" smtClean="0">
                <a:solidFill>
                  <a:srgbClr val="000000"/>
                </a:solidFill>
                <a:latin typeface="+mn-lt"/>
              </a:rPr>
              <a:t>Examine the lignin of cell walls from different regions of the leaves of the palm </a:t>
            </a:r>
            <a:r>
              <a:rPr lang="en-US" sz="1400" i="1" dirty="0" smtClean="0">
                <a:solidFill>
                  <a:srgbClr val="000000"/>
                </a:solidFill>
                <a:latin typeface="+mn-lt"/>
              </a:rPr>
              <a:t>Phoenix canariensis</a:t>
            </a:r>
            <a:r>
              <a:rPr lang="en-US" sz="1400" dirty="0">
                <a:solidFill>
                  <a:srgbClr val="000000"/>
                </a:solidFill>
                <a:latin typeface="+mn-lt"/>
              </a:rPr>
              <a:t> </a:t>
            </a:r>
            <a:r>
              <a:rPr lang="en-US" sz="1400" dirty="0" smtClean="0">
                <a:solidFill>
                  <a:srgbClr val="000000"/>
                </a:solidFill>
                <a:latin typeface="+mn-lt"/>
              </a:rPr>
              <a:t>to investigate whether differences in tissue region coincide with differences in lignin composition.</a:t>
            </a:r>
          </a:p>
        </p:txBody>
      </p:sp>
      <p:sp>
        <p:nvSpPr>
          <p:cNvPr id="8" name="TextBox 7"/>
          <p:cNvSpPr txBox="1"/>
          <p:nvPr/>
        </p:nvSpPr>
        <p:spPr>
          <a:xfrm>
            <a:off x="0" y="1790697"/>
            <a:ext cx="5444067" cy="2357969"/>
          </a:xfrm>
          <a:prstGeom prst="rect">
            <a:avLst/>
          </a:prstGeom>
          <a:noFill/>
        </p:spPr>
        <p:txBody>
          <a:bodyPr wrap="square" rtlCol="0">
            <a:spAutoFit/>
          </a:bodyPr>
          <a:lstStyle/>
          <a:p>
            <a:r>
              <a:rPr lang="en-US" b="1" u="sng" dirty="0" smtClean="0">
                <a:solidFill>
                  <a:schemeClr val="accent1">
                    <a:lumMod val="75000"/>
                  </a:schemeClr>
                </a:solidFill>
                <a:latin typeface="+mn-lt"/>
              </a:rPr>
              <a:t>Approach</a:t>
            </a:r>
            <a:endParaRPr lang="en-US" dirty="0" smtClean="0">
              <a:latin typeface="+mn-lt"/>
            </a:endParaRPr>
          </a:p>
          <a:p>
            <a:pPr marL="285750" lvl="0" indent="-285750">
              <a:buFont typeface="Wingdings" charset="2"/>
              <a:buChar char="Ø"/>
            </a:pPr>
            <a:r>
              <a:rPr lang="en-US" sz="1400" dirty="0" smtClean="0">
                <a:solidFill>
                  <a:srgbClr val="000000"/>
                </a:solidFill>
                <a:latin typeface="+mn-lt"/>
              </a:rPr>
              <a:t>Dissect date palm leaf-base tissue into inner and outer tissue regions; use bright-field microscopy to examine the anatomies of these regions. </a:t>
            </a:r>
          </a:p>
          <a:p>
            <a:pPr marL="285750" lvl="0" indent="-285750">
              <a:buFont typeface="Wingdings" charset="2"/>
              <a:buChar char="Ø"/>
            </a:pPr>
            <a:r>
              <a:rPr lang="en-US" sz="1400" dirty="0" smtClean="0">
                <a:solidFill>
                  <a:srgbClr val="000000"/>
                </a:solidFill>
                <a:latin typeface="+mn-lt"/>
              </a:rPr>
              <a:t>Use mild alkaline hydrolysis to release and quantify lignin components; use 2D heteronuclear single-quantum coherence (HSQC) NMR spectroscopy to reveal lignin decoration present in the different tissues. </a:t>
            </a:r>
          </a:p>
          <a:p>
            <a:pPr marL="285750" lvl="0" indent="-285750">
              <a:buFont typeface="Wingdings" charset="2"/>
              <a:buChar char="Ø"/>
            </a:pPr>
            <a:r>
              <a:rPr lang="en-US" sz="1400" dirty="0" smtClean="0">
                <a:solidFill>
                  <a:srgbClr val="000000"/>
                </a:solidFill>
                <a:latin typeface="+mn-lt"/>
              </a:rPr>
              <a:t>Determine lignin composition using </a:t>
            </a:r>
            <a:r>
              <a:rPr lang="en-US" sz="1400" dirty="0" err="1" smtClean="0">
                <a:solidFill>
                  <a:srgbClr val="000000"/>
                </a:solidFill>
                <a:latin typeface="+mn-lt"/>
              </a:rPr>
              <a:t>derivatization</a:t>
            </a:r>
            <a:r>
              <a:rPr lang="en-US" sz="1400" dirty="0" smtClean="0">
                <a:solidFill>
                  <a:srgbClr val="000000"/>
                </a:solidFill>
                <a:latin typeface="+mn-lt"/>
              </a:rPr>
              <a:t> followed by reductive cleavage (DFRC) and the modified DFRC-</a:t>
            </a:r>
            <a:r>
              <a:rPr lang="en-US" sz="1400" dirty="0" err="1" smtClean="0">
                <a:solidFill>
                  <a:srgbClr val="000000"/>
                </a:solidFill>
                <a:latin typeface="+mn-lt"/>
              </a:rPr>
              <a:t>Pr</a:t>
            </a:r>
            <a:r>
              <a:rPr lang="en-US" sz="1400" dirty="0" smtClean="0">
                <a:solidFill>
                  <a:srgbClr val="000000"/>
                </a:solidFill>
                <a:latin typeface="+mn-lt"/>
              </a:rPr>
              <a:t> method.</a:t>
            </a:r>
          </a:p>
        </p:txBody>
      </p:sp>
      <p:sp>
        <p:nvSpPr>
          <p:cNvPr id="9" name="TextBox 8"/>
          <p:cNvSpPr txBox="1"/>
          <p:nvPr/>
        </p:nvSpPr>
        <p:spPr>
          <a:xfrm>
            <a:off x="0" y="3987794"/>
            <a:ext cx="5528733" cy="2573871"/>
          </a:xfrm>
          <a:prstGeom prst="rect">
            <a:avLst/>
          </a:prstGeom>
          <a:noFill/>
        </p:spPr>
        <p:txBody>
          <a:bodyPr wrap="square" rtlCol="0">
            <a:spAutoFit/>
          </a:bodyPr>
          <a:lstStyle/>
          <a:p>
            <a:r>
              <a:rPr lang="en-US" b="1" u="sng" dirty="0" smtClean="0">
                <a:solidFill>
                  <a:schemeClr val="accent1">
                    <a:lumMod val="75000"/>
                  </a:schemeClr>
                </a:solidFill>
                <a:latin typeface="+mn-lt"/>
              </a:rPr>
              <a:t>Results/Impacts</a:t>
            </a:r>
          </a:p>
          <a:p>
            <a:pPr marL="285750" indent="-285750">
              <a:buFont typeface="Wingdings" panose="05000000000000000000" pitchFamily="2" charset="2"/>
              <a:buChar char="Ø"/>
            </a:pPr>
            <a:r>
              <a:rPr lang="en-US" sz="1400" dirty="0" smtClean="0">
                <a:solidFill>
                  <a:srgbClr val="000000"/>
                </a:solidFill>
                <a:latin typeface="+mn-lt"/>
              </a:rPr>
              <a:t>Leaf-base tissues of </a:t>
            </a:r>
            <a:r>
              <a:rPr lang="en-US" sz="1400" i="1" dirty="0" smtClean="0">
                <a:solidFill>
                  <a:srgbClr val="000000"/>
                </a:solidFill>
                <a:latin typeface="+mn-lt"/>
              </a:rPr>
              <a:t>Phoenix canariensis </a:t>
            </a:r>
            <a:r>
              <a:rPr lang="en-US" sz="1400" dirty="0" smtClean="0">
                <a:solidFill>
                  <a:srgbClr val="000000"/>
                </a:solidFill>
                <a:latin typeface="+mn-lt"/>
              </a:rPr>
              <a:t>contain complex lignins</a:t>
            </a:r>
            <a:r>
              <a:rPr lang="en-US" sz="1400" dirty="0">
                <a:solidFill>
                  <a:srgbClr val="000000"/>
                </a:solidFill>
                <a:latin typeface="+mn-lt"/>
              </a:rPr>
              <a:t> </a:t>
            </a:r>
            <a:r>
              <a:rPr lang="en-US" sz="1400" dirty="0" smtClean="0">
                <a:solidFill>
                  <a:srgbClr val="000000"/>
                </a:solidFill>
                <a:latin typeface="+mn-lt"/>
              </a:rPr>
              <a:t>comprised of an unprecedented range of monolignol (ML) conjugates, including ML-benzoate and ML-vanillate, not previously known to be involved in lignification.</a:t>
            </a:r>
          </a:p>
          <a:p>
            <a:pPr marL="285750" indent="-285750">
              <a:buFont typeface="Wingdings" panose="05000000000000000000" pitchFamily="2" charset="2"/>
              <a:buChar char="Ø"/>
            </a:pPr>
            <a:r>
              <a:rPr lang="en-US" sz="1400" dirty="0" smtClean="0">
                <a:solidFill>
                  <a:srgbClr val="000000"/>
                </a:solidFill>
                <a:latin typeface="+mn-lt"/>
              </a:rPr>
              <a:t>Understanding the plasticity of lignin biosynthesis, including identifying which monolignol conjugates are used in lignification in the wide variety of plant species available in nature, enables </a:t>
            </a:r>
            <a:r>
              <a:rPr lang="en-US" sz="1400" smtClean="0">
                <a:solidFill>
                  <a:srgbClr val="000000"/>
                </a:solidFill>
                <a:latin typeface="+mn-lt"/>
              </a:rPr>
              <a:t>lignin </a:t>
            </a:r>
            <a:r>
              <a:rPr lang="en-US" sz="1400" smtClean="0">
                <a:solidFill>
                  <a:srgbClr val="000000"/>
                </a:solidFill>
                <a:latin typeface="+mn-lt"/>
              </a:rPr>
              <a:t>valorization, </a:t>
            </a:r>
            <a:r>
              <a:rPr lang="en-US" sz="1400" dirty="0" smtClean="0">
                <a:solidFill>
                  <a:srgbClr val="000000"/>
                </a:solidFill>
                <a:latin typeface="+mn-lt"/>
              </a:rPr>
              <a:t>both through extraction of naturally-occurring components and of compounds that have been engineered into bioenergy crops.</a:t>
            </a:r>
          </a:p>
        </p:txBody>
      </p:sp>
      <p:sp>
        <p:nvSpPr>
          <p:cNvPr id="12" name="TextBox 11"/>
          <p:cNvSpPr txBox="1"/>
          <p:nvPr/>
        </p:nvSpPr>
        <p:spPr>
          <a:xfrm>
            <a:off x="0" y="0"/>
            <a:ext cx="2416046"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BRC Science Highlight</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cstate="print"/>
          <a:srcRect/>
          <a:stretch>
            <a:fillRect/>
          </a:stretch>
        </p:blipFill>
        <p:spPr bwMode="auto">
          <a:xfrm>
            <a:off x="152400" y="415498"/>
            <a:ext cx="1728787" cy="764523"/>
          </a:xfrm>
          <a:prstGeom prst="rect">
            <a:avLst/>
          </a:prstGeom>
          <a:noFill/>
          <a:ln w="9525">
            <a:noFill/>
            <a:miter lim="800000"/>
            <a:headEnd/>
            <a:tailEnd/>
          </a:ln>
        </p:spPr>
      </p:pic>
      <p:sp>
        <p:nvSpPr>
          <p:cNvPr id="14" name="Rectangle 235"/>
          <p:cNvSpPr>
            <a:spLocks noChangeArrowheads="1"/>
          </p:cNvSpPr>
          <p:nvPr/>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smtClean="0">
                <a:solidFill>
                  <a:schemeClr val="bg1"/>
                </a:solidFill>
                <a:latin typeface="+mn-lt"/>
                <a:ea typeface="Rod"/>
                <a:cs typeface="Rod"/>
              </a:rPr>
              <a:t>	GLBRC November 2017</a:t>
            </a:r>
            <a:endParaRPr lang="en-US" sz="1200" b="1" dirty="0">
              <a:solidFill>
                <a:schemeClr val="bg1"/>
              </a:solidFill>
              <a:latin typeface="+mn-lt"/>
              <a:ea typeface="Rod"/>
              <a:cs typeface="Rod"/>
            </a:endParaRPr>
          </a:p>
        </p:txBody>
      </p:sp>
      <p:sp>
        <p:nvSpPr>
          <p:cNvPr id="11" name="Rectangle 10"/>
          <p:cNvSpPr/>
          <p:nvPr/>
        </p:nvSpPr>
        <p:spPr>
          <a:xfrm>
            <a:off x="5558366" y="5765801"/>
            <a:ext cx="3492501" cy="584776"/>
          </a:xfrm>
          <a:prstGeom prst="rect">
            <a:avLst/>
          </a:prstGeom>
        </p:spPr>
        <p:txBody>
          <a:bodyPr wrap="square">
            <a:spAutoFit/>
          </a:bodyPr>
          <a:lstStyle/>
          <a:p>
            <a:r>
              <a:rPr lang="en-US" sz="800" dirty="0" smtClean="0"/>
              <a:t>A </a:t>
            </a:r>
            <a:r>
              <a:rPr lang="en-US" sz="800" dirty="0"/>
              <a:t>cross-section cut from the leaf base of the palm </a:t>
            </a:r>
            <a:r>
              <a:rPr lang="en-US" sz="800" i="1" dirty="0"/>
              <a:t>Phoenix canariensis</a:t>
            </a:r>
            <a:r>
              <a:rPr lang="en-US" sz="800" dirty="0"/>
              <a:t> showing a vascular bundle with lignified cell walls stained light blue and primary cell walls stained purple. The lignified cell walls have higher levels of benzoate esters than other parts of the leaf base.</a:t>
            </a:r>
          </a:p>
        </p:txBody>
      </p:sp>
      <p:pic>
        <p:nvPicPr>
          <p:cNvPr id="3" name="Picture 2" descr="Karlen possible cove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066" y="1227666"/>
            <a:ext cx="3403599" cy="453813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66da2ca-f37c-4205-929f-e8e9af1907d3">
      <Terms xmlns="http://schemas.microsoft.com/office/infopath/2007/PartnerControls"/>
    </TaxKeywordTaxHTField>
    <TaxCatchAll xmlns="f66da2ca-f37c-4205-929f-e8e9af1907d3"/>
    <Comments_x002c__x0020_Notes_x002c__x0020_etc xmlns="598d3dbc-fa83-42fa-b207-889270677883">Ready for Comms</Comments_x002c__x0020_Notes_x002c__x0020_etc>
    <PublishingExpirationDate xmlns="http://schemas.microsoft.com/sharepoint/v3" xsi:nil="true"/>
    <PublishingStartDate xmlns="http://schemas.microsoft.com/sharepoint/v3" xsi:nil="true"/>
    <_dlc_DocId xmlns="f66da2ca-f37c-4205-929f-e8e9af1907d3">HUBDOC-169-591</_dlc_DocId>
    <_dlc_DocIdUrl xmlns="f66da2ca-f37c-4205-929f-e8e9af1907d3">
      <Url>https://intranet.wei.wisc.edu/glbrc/doe/_layouts/15/DocIdRedir.aspx?ID=HUBDOC-169-591</Url>
      <Description>HUBDOC-169-591</Description>
    </_dlc_DocIdUrl>
    <_dlc_DocIdPersistId xmlns="f66da2ca-f37c-4205-929f-e8e9af1907d3">false</_dlc_DocIdPersist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47064B81CB5A84D8992C1DDBD34D590" ma:contentTypeVersion="0" ma:contentTypeDescription="Create a new document." ma:contentTypeScope="" ma:versionID="6738319440a0d4a8b574b44f29c8374c">
  <xsd:schema xmlns:xsd="http://www.w3.org/2001/XMLSchema" xmlns:xs="http://www.w3.org/2001/XMLSchema" xmlns:p="http://schemas.microsoft.com/office/2006/metadata/properties" xmlns:ns1="http://schemas.microsoft.com/sharepoint/v3" xmlns:ns2="f66da2ca-f37c-4205-929f-e8e9af1907d3" xmlns:ns3="598d3dbc-fa83-42fa-b207-889270677883" targetNamespace="http://schemas.microsoft.com/office/2006/metadata/properties" ma:root="true" ma:fieldsID="6ee46b2ab99f8bb7e069b4b66d7ecdec" ns1:_="" ns2:_="" ns3:_="">
    <xsd:import namespace="http://schemas.microsoft.com/sharepoint/v3"/>
    <xsd:import namespace="f66da2ca-f37c-4205-929f-e8e9af1907d3"/>
    <xsd:import namespace="598d3dbc-fa83-42fa-b207-88927067788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3:Comments_x002c__x0020_Notes_x002c__x0020_et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da2ca-f37c-4205-929f-e8e9af1907d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8627bd82-0569-4858-99f3-d7174152a405"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2eabb01-f6f8-4398-a964-66c8658a72c0}" ma:internalName="TaxCatchAll" ma:showField="CatchAllData" ma:web="f66da2ca-f37c-4205-929f-e8e9af190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8d3dbc-fa83-42fa-b207-889270677883" elementFormDefault="qualified">
    <xsd:import namespace="http://schemas.microsoft.com/office/2006/documentManagement/types"/>
    <xsd:import namespace="http://schemas.microsoft.com/office/infopath/2007/PartnerControls"/>
    <xsd:element name="Comments_x002c__x0020_Notes_x002c__x0020_etc" ma:index="16" nillable="true" ma:displayName="Comments, Notes, etc" ma:internalName="Comments_x002c__x0020_Notes_x002c__x0020_et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273A0-DD58-4D63-AD59-E4FD25EB50A2}">
  <ds:schemaRefs>
    <ds:schemaRef ds:uri="http://schemas.microsoft.com/office/2006/metadata/properties"/>
    <ds:schemaRef ds:uri="http://schemas.microsoft.com/office/infopath/2007/PartnerControls"/>
    <ds:schemaRef ds:uri="f66da2ca-f37c-4205-929f-e8e9af1907d3"/>
    <ds:schemaRef ds:uri="598d3dbc-fa83-42fa-b207-889270677883"/>
    <ds:schemaRef ds:uri="http://schemas.microsoft.com/sharepoint/v3"/>
  </ds:schemaRefs>
</ds:datastoreItem>
</file>

<file path=customXml/itemProps2.xml><?xml version="1.0" encoding="utf-8"?>
<ds:datastoreItem xmlns:ds="http://schemas.openxmlformats.org/officeDocument/2006/customXml" ds:itemID="{D73A89BB-3228-4566-B5DE-ED801792271A}">
  <ds:schemaRefs>
    <ds:schemaRef ds:uri="http://schemas.microsoft.com/sharepoint/events"/>
  </ds:schemaRefs>
</ds:datastoreItem>
</file>

<file path=customXml/itemProps3.xml><?xml version="1.0" encoding="utf-8"?>
<ds:datastoreItem xmlns:ds="http://schemas.openxmlformats.org/officeDocument/2006/customXml" ds:itemID="{4CE68956-2A2F-4AF9-A683-C63B389D65EE}">
  <ds:schemaRefs>
    <ds:schemaRef ds:uri="http://schemas.microsoft.com/sharepoint/v3/contenttype/forms"/>
  </ds:schemaRefs>
</ds:datastoreItem>
</file>

<file path=customXml/itemProps4.xml><?xml version="1.0" encoding="utf-8"?>
<ds:datastoreItem xmlns:ds="http://schemas.openxmlformats.org/officeDocument/2006/customXml" ds:itemID="{5EDED528-518D-4C69-AD84-97438F54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da2ca-f37c-4205-929f-e8e9af1907d3"/>
    <ds:schemaRef ds:uri="598d3dbc-fa83-42fa-b207-88927067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11567</TotalTime>
  <Words>332</Words>
  <Application>Microsoft Macintosh PowerPoint</Application>
  <PresentationFormat>On-screen Show (4:3)</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palmian</dc:creator>
  <cp:keywords/>
  <cp:lastModifiedBy>Krista</cp:lastModifiedBy>
  <cp:revision>1021</cp:revision>
  <dcterms:created xsi:type="dcterms:W3CDTF">2010-02-04T19:54:00Z</dcterms:created>
  <dcterms:modified xsi:type="dcterms:W3CDTF">2017-11-01T21:25:20Z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0x010100247064B81CB5A84D8992C1DDBD34D590</vt:lpwstr>
  </property>
  <property fmtid="{D5CDD505-2E9C-101B-9397-08002B2CF9AE}" pid="3" name="_dlc_DocIdItemGuid">
    <vt:lpwstr>cc8401e2-7b5f-4d1a-969a-7e0baef8c83c</vt:lpwstr>
  </property>
  <property fmtid="{D5CDD505-2E9C-101B-9397-08002B2CF9AE}" pid="4" name="TaxKeyword">
    <vt:lpwstr/>
  </property>
  <property fmtid="{D5CDD505-2E9C-101B-9397-08002B2CF9AE}" pid="5" name="xd_Signature">
    <vt:bool>true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