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A34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48" autoAdjust="0"/>
    <p:restoredTop sz="96121" autoAdjust="0"/>
  </p:normalViewPr>
  <p:slideViewPr>
    <p:cSldViewPr snapToGrid="0">
      <p:cViewPr varScale="1">
        <p:scale>
          <a:sx n="111" d="100"/>
          <a:sy n="111" d="100"/>
        </p:scale>
        <p:origin x="216" y="208"/>
      </p:cViewPr>
      <p:guideLst>
        <p:guide orient="horz" pos="216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33470-C82D-4D91-BC44-EDDF0F3DAA3C}" type="datetimeFigureOut">
              <a:rPr lang="en-US"/>
              <a:pPr>
                <a:defRPr/>
              </a:pPr>
              <a:t>10/14/16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09BA1-F2D0-444F-980D-8F03A3EE7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B9D18-7567-4D19-8665-5AE6C32131D1}" type="datetimeFigureOut">
              <a:rPr lang="en-US"/>
              <a:pPr>
                <a:defRPr/>
              </a:pPr>
              <a:t>10/14/16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June 13-15,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9337F-5096-4607-B08E-5CD7BA64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Notes:</a:t>
            </a:r>
          </a:p>
          <a:p>
            <a:pPr eaLnBrk="1" hangingPunct="1">
              <a:lnSpc>
                <a:spcPct val="80000"/>
              </a:lnSpc>
            </a:pPr>
            <a:r>
              <a:rPr lang="en-US" sz="700" b="0" dirty="0" smtClean="0"/>
              <a:t>text</a:t>
            </a:r>
          </a:p>
          <a:p>
            <a:pPr eaLnBrk="1" hangingPunct="1">
              <a:lnSpc>
                <a:spcPct val="80000"/>
              </a:lnSpc>
            </a:pP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Title again</a:t>
            </a:r>
            <a:r>
              <a:rPr lang="en-US" sz="700" b="1" baseline="0" dirty="0" smtClean="0"/>
              <a:t>:</a:t>
            </a: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dirty="0" smtClean="0"/>
              <a:t>Text 1-2 </a:t>
            </a:r>
            <a:r>
              <a:rPr lang="en-US" sz="700" smtClean="0"/>
              <a:t>sentence summary?</a:t>
            </a:r>
            <a:endParaRPr lang="en-US" sz="700" dirty="0" smtClean="0"/>
          </a:p>
        </p:txBody>
      </p:sp>
    </p:spTree>
    <p:extLst>
      <p:ext uri="{BB962C8B-B14F-4D97-AF65-F5344CB8AC3E}">
        <p14:creationId xmlns:p14="http://schemas.microsoft.com/office/powerpoint/2010/main" val="34064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A98C-247A-46F9-A17E-E1108870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29400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4BD2A-A61B-43C4-A97F-6D4748350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416046" y="184135"/>
            <a:ext cx="6514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Plants have </a:t>
            </a:r>
            <a:r>
              <a:rPr lang="en-US" sz="2000" b="1" dirty="0" err="1" smtClean="0">
                <a:latin typeface="Calibri" charset="0"/>
                <a:ea typeface="Calibri" charset="0"/>
                <a:cs typeface="Calibri" charset="0"/>
              </a:rPr>
              <a:t>convergently</a:t>
            </a:r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 evolved to use “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z</a:t>
            </a:r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ips” (chemically labile ester linkages) in their lignin polymers</a:t>
            </a:r>
            <a:endParaRPr lang="en-US" sz="20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367" y="6256867"/>
            <a:ext cx="7903633" cy="414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Karlen</a:t>
            </a:r>
            <a:r>
              <a:rPr lang="en-US" sz="1000" dirty="0"/>
              <a:t>, S.D. </a:t>
            </a:r>
            <a:r>
              <a:rPr lang="en-US" sz="1000" i="1" dirty="0"/>
              <a:t>et al.</a:t>
            </a:r>
            <a:r>
              <a:rPr lang="en-US" sz="1000" dirty="0"/>
              <a:t> “</a:t>
            </a:r>
            <a:r>
              <a:rPr lang="en-US" sz="1000" dirty="0" err="1"/>
              <a:t>Monolignol</a:t>
            </a:r>
            <a:r>
              <a:rPr lang="en-US" sz="1000" dirty="0"/>
              <a:t> </a:t>
            </a:r>
            <a:r>
              <a:rPr lang="en-US" sz="1000" dirty="0" err="1"/>
              <a:t>ferulate</a:t>
            </a:r>
            <a:r>
              <a:rPr lang="en-US" sz="1000" dirty="0"/>
              <a:t> conjugates are naturally incorporated into plant </a:t>
            </a:r>
            <a:r>
              <a:rPr lang="en-US" sz="1000" dirty="0" err="1"/>
              <a:t>lignins</a:t>
            </a:r>
            <a:r>
              <a:rPr lang="en-US" sz="1000" b="1" dirty="0"/>
              <a:t>.”</a:t>
            </a:r>
            <a:r>
              <a:rPr lang="en-US" sz="1000" dirty="0"/>
              <a:t> </a:t>
            </a:r>
            <a:r>
              <a:rPr lang="en-US" sz="1000" i="1" dirty="0"/>
              <a:t>Science Advances </a:t>
            </a:r>
            <a:r>
              <a:rPr lang="en-US" sz="1000" b="1" dirty="0"/>
              <a:t>2</a:t>
            </a:r>
            <a:r>
              <a:rPr lang="en-US" sz="1000" dirty="0"/>
              <a:t>, e1600393 (2016) [DOI: 10.1126/sciadv.1600393].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1098549"/>
            <a:ext cx="88519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Objective</a:t>
            </a:r>
            <a:r>
              <a:rPr lang="en-US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Survey a set of plants representing the spermatophytes or “seed plants” for the presence of </a:t>
            </a:r>
            <a:r>
              <a:rPr lang="en-US" sz="1400" dirty="0" err="1" smtClean="0">
                <a:latin typeface="+mn-lt"/>
              </a:rPr>
              <a:t>monolignol</a:t>
            </a:r>
            <a:r>
              <a:rPr lang="en-US" sz="1400" dirty="0" smtClean="0">
                <a:latin typeface="+mn-lt"/>
              </a:rPr>
              <a:t> (ML) </a:t>
            </a:r>
            <a:r>
              <a:rPr lang="en-US" sz="1400" dirty="0" err="1" smtClean="0">
                <a:latin typeface="+mn-lt"/>
              </a:rPr>
              <a:t>ferulate</a:t>
            </a:r>
            <a:r>
              <a:rPr lang="en-US" sz="1400" dirty="0" smtClean="0">
                <a:latin typeface="+mn-lt"/>
              </a:rPr>
              <a:t> conjugate ester linkages (“zips”) within the lignin polymers of these plants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1629830"/>
            <a:ext cx="401912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Approach </a:t>
            </a: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en-US" sz="1600" b="1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83464" lvl="0" indent="-283464">
              <a:buFont typeface="Wingdings" pitchFamily="2" charset="2"/>
              <a:buChar char="Ø"/>
            </a:pPr>
            <a:r>
              <a:rPr lang="en-US" sz="1400" dirty="0" smtClean="0">
                <a:latin typeface="+mn-lt"/>
              </a:rPr>
              <a:t>Use </a:t>
            </a:r>
            <a:r>
              <a:rPr lang="en-US" sz="1400" dirty="0">
                <a:latin typeface="+mn-lt"/>
              </a:rPr>
              <a:t>derivatization followed by </a:t>
            </a:r>
            <a:r>
              <a:rPr lang="en-US" sz="1400" dirty="0" smtClean="0">
                <a:latin typeface="+mn-lt"/>
              </a:rPr>
              <a:t>reductive </a:t>
            </a:r>
            <a:r>
              <a:rPr lang="en-US" sz="1400" dirty="0" err="1" smtClean="0">
                <a:latin typeface="+mn-lt"/>
              </a:rPr>
              <a:t>leavage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(DFRC</a:t>
            </a:r>
            <a:r>
              <a:rPr lang="en-US" sz="1400" dirty="0" smtClean="0">
                <a:latin typeface="+mn-lt"/>
              </a:rPr>
              <a:t>) as a sensitive analytical method to diagnostically detect incorporation of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chemically </a:t>
            </a:r>
            <a:r>
              <a:rPr lang="en-US" sz="1400" dirty="0" smtClean="0">
                <a:latin typeface="+mn-lt"/>
              </a:rPr>
              <a:t>labile ML-</a:t>
            </a:r>
            <a:r>
              <a:rPr lang="en-US" sz="1400" dirty="0" err="1" smtClean="0">
                <a:latin typeface="+mn-lt"/>
              </a:rPr>
              <a:t>ferulate</a:t>
            </a:r>
            <a:r>
              <a:rPr lang="en-US" sz="1400" dirty="0" smtClean="0">
                <a:latin typeface="+mn-lt"/>
              </a:rPr>
              <a:t>-derived ester bonds (zips) in lignin isolated from various gymnosperm and angiosperm species </a:t>
            </a:r>
          </a:p>
          <a:p>
            <a:pPr marL="283464" lvl="0" indent="-283464">
              <a:buFont typeface="Wingdings" pitchFamily="2" charset="2"/>
              <a:buChar char="Ø"/>
            </a:pPr>
            <a:r>
              <a:rPr lang="en-US" sz="1400" dirty="0" smtClean="0">
                <a:latin typeface="+mn-lt"/>
              </a:rPr>
              <a:t>Conduct </a:t>
            </a:r>
            <a:r>
              <a:rPr lang="en-US" sz="1400" dirty="0" smtClean="0">
                <a:latin typeface="+mn-lt"/>
              </a:rPr>
              <a:t>phylogenetic analysis of BAHD 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acyl </a:t>
            </a:r>
            <a:r>
              <a:rPr lang="en-US" sz="1400" dirty="0" smtClean="0">
                <a:latin typeface="+mn-lt"/>
              </a:rPr>
              <a:t>transferases</a:t>
            </a:r>
            <a:endParaRPr lang="en-US" sz="1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3793066"/>
            <a:ext cx="925406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Result/Impacts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+mn-lt"/>
              </a:rPr>
              <a:t>Previous work demonstrating zip-lignin in commercially relevant poplar engineered with an exotic </a:t>
            </a:r>
            <a:r>
              <a:rPr lang="en-US" sz="1400" dirty="0" err="1" smtClean="0">
                <a:latin typeface="+mn-lt"/>
              </a:rPr>
              <a:t>Ferulate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Monolignol</a:t>
            </a:r>
            <a:r>
              <a:rPr lang="en-US" sz="1400" dirty="0" smtClean="0">
                <a:latin typeface="+mn-lt"/>
              </a:rPr>
              <a:t> Transferase (FMT) revealed that wild-type poplar trees already have low, but detectable, zip-levels in their </a:t>
            </a:r>
            <a:r>
              <a:rPr lang="en-US" sz="1400" dirty="0" err="1" smtClean="0">
                <a:latin typeface="+mn-lt"/>
              </a:rPr>
              <a:t>lignins</a:t>
            </a:r>
            <a:r>
              <a:rPr lang="en-US" sz="1400" dirty="0" smtClean="0">
                <a:latin typeface="+mn-lt"/>
              </a:rPr>
              <a:t> – indicating that poplar plants naturally synthesize these conjugates and use them in lignification.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+mn-lt"/>
              </a:rPr>
              <a:t>Plants known to accumulate ML </a:t>
            </a:r>
            <a:r>
              <a:rPr lang="en-US" sz="1400" dirty="0" err="1" smtClean="0">
                <a:latin typeface="+mn-lt"/>
              </a:rPr>
              <a:t>ferulate</a:t>
            </a:r>
            <a:r>
              <a:rPr lang="en-US" sz="1400" dirty="0" smtClean="0">
                <a:latin typeface="+mn-lt"/>
              </a:rPr>
              <a:t> conjugates in extractives were shown to also use them for lignification.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+mn-lt"/>
              </a:rPr>
              <a:t>All gymnosperms tested showed no evidence of zip-lignin, whereas low zip-levels were present in the isolated </a:t>
            </a:r>
            <a:r>
              <a:rPr lang="en-US" sz="1400" dirty="0" err="1" smtClean="0">
                <a:latin typeface="+mn-lt"/>
              </a:rPr>
              <a:t>lignins</a:t>
            </a:r>
            <a:r>
              <a:rPr lang="en-US" sz="1400" dirty="0" smtClean="0">
                <a:latin typeface="+mn-lt"/>
              </a:rPr>
              <a:t> of many, but not all, angiosperms; </a:t>
            </a:r>
            <a:r>
              <a:rPr lang="en-US" sz="1400" dirty="0" err="1" smtClean="0">
                <a:latin typeface="+mn-lt"/>
              </a:rPr>
              <a:t>sinapyl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ferulate</a:t>
            </a:r>
            <a:r>
              <a:rPr lang="en-US" sz="1400" dirty="0" smtClean="0">
                <a:latin typeface="+mn-lt"/>
              </a:rPr>
              <a:t> dominated in monocots, whereas </a:t>
            </a:r>
            <a:r>
              <a:rPr lang="en-US" sz="1400" dirty="0" err="1" smtClean="0">
                <a:latin typeface="+mn-lt"/>
              </a:rPr>
              <a:t>coniferyl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ferulate</a:t>
            </a:r>
            <a:r>
              <a:rPr lang="en-US" sz="1400" dirty="0" smtClean="0">
                <a:latin typeface="+mn-lt"/>
              </a:rPr>
              <a:t> dominated in dicots.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+mn-lt"/>
              </a:rPr>
              <a:t>FMT was shown to be specific for the production of zip-lignin; a new grass-specific FMT was identified, revealing convergent evolution as the route to produce two distinct types of FMT.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+mn-lt"/>
              </a:rPr>
              <a:t>Identification of plant lines with increased zip-lignin content, likely able to be more easily and economically deconstructed, could provide superior sources of biomass for conversion to biofuels and </a:t>
            </a:r>
            <a:r>
              <a:rPr lang="en-US" sz="1400" dirty="0" err="1" smtClean="0">
                <a:latin typeface="+mn-lt"/>
              </a:rPr>
              <a:t>bioproducts</a:t>
            </a:r>
            <a:r>
              <a:rPr lang="en-US" sz="1400" dirty="0" smtClean="0">
                <a:latin typeface="+mn-lt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BRC Science Highlight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5498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5"/>
          <p:cNvSpPr>
            <a:spLocks noChangeArrowheads="1"/>
          </p:cNvSpPr>
          <p:nvPr/>
        </p:nvSpPr>
        <p:spPr bwMode="auto">
          <a:xfrm>
            <a:off x="-34925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Rod"/>
                <a:cs typeface="Rod"/>
              </a:rPr>
              <a:t>	GLBRC October 2016</a:t>
            </a:r>
            <a:endParaRPr lang="en-US" sz="1200" b="1" dirty="0">
              <a:solidFill>
                <a:schemeClr val="bg1"/>
              </a:solidFill>
              <a:latin typeface="+mn-lt"/>
              <a:ea typeface="Rod"/>
              <a:cs typeface="Rod"/>
            </a:endParaRPr>
          </a:p>
        </p:txBody>
      </p:sp>
      <p:pic>
        <p:nvPicPr>
          <p:cNvPr id="4" name="Picture 3" descr="native zip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34" y="1714500"/>
            <a:ext cx="5486400" cy="22479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64B81CB5A84D8992C1DDBD34D590" ma:contentTypeVersion="0" ma:contentTypeDescription="Create a new document." ma:contentTypeScope="" ma:versionID="6738319440a0d4a8b574b44f29c8374c">
  <xsd:schema xmlns:xsd="http://www.w3.org/2001/XMLSchema" xmlns:xs="http://www.w3.org/2001/XMLSchema" xmlns:p="http://schemas.microsoft.com/office/2006/metadata/properties" xmlns:ns1="http://schemas.microsoft.com/sharepoint/v3" xmlns:ns2="f66da2ca-f37c-4205-929f-e8e9af1907d3" xmlns:ns3="598d3dbc-fa83-42fa-b207-889270677883" targetNamespace="http://schemas.microsoft.com/office/2006/metadata/properties" ma:root="true" ma:fieldsID="6ee46b2ab99f8bb7e069b4b66d7ecdec" ns1:_="" ns2:_="" ns3:_="">
    <xsd:import namespace="http://schemas.microsoft.com/sharepoint/v3"/>
    <xsd:import namespace="f66da2ca-f37c-4205-929f-e8e9af1907d3"/>
    <xsd:import namespace="598d3dbc-fa83-42fa-b207-88927067788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Comments_x002c__x0020_Notes_x002c__x0020_et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da2ca-f37c-4205-929f-e8e9af1907d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627bd82-0569-4858-99f3-d7174152a40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52eabb01-f6f8-4398-a964-66c8658a72c0}" ma:internalName="TaxCatchAll" ma:showField="CatchAllData" ma:web="f66da2ca-f37c-4205-929f-e8e9af190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d3dbc-fa83-42fa-b207-889270677883" elementFormDefault="qualified">
    <xsd:import namespace="http://schemas.microsoft.com/office/2006/documentManagement/types"/>
    <xsd:import namespace="http://schemas.microsoft.com/office/infopath/2007/PartnerControls"/>
    <xsd:element name="Comments_x002c__x0020_Notes_x002c__x0020_etc" ma:index="16" nillable="true" ma:displayName="Comments, Notes, etc" ma:internalName="Comments_x002c__x0020_Notes_x002c__x0020_etc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66da2ca-f37c-4205-929f-e8e9af1907d3">
      <Terms xmlns="http://schemas.microsoft.com/office/infopath/2007/PartnerControls"/>
    </TaxKeywordTaxHTField>
    <TaxCatchAll xmlns="f66da2ca-f37c-4205-929f-e8e9af1907d3"/>
    <Comments_x002c__x0020_Notes_x002c__x0020_etc xmlns="598d3dbc-fa83-42fa-b207-889270677883" xsi:nil="true"/>
    <PublishingExpirationDate xmlns="http://schemas.microsoft.com/sharepoint/v3" xsi:nil="true"/>
    <PublishingStartDate xmlns="http://schemas.microsoft.com/sharepoint/v3" xsi:nil="true"/>
    <_dlc_DocId xmlns="f66da2ca-f37c-4205-929f-e8e9af1907d3">HUBDOC-169-544</_dlc_DocId>
    <_dlc_DocIdUrl xmlns="f66da2ca-f37c-4205-929f-e8e9af1907d3">
      <Url>https://intranet.wei.wisc.edu/glbrc/doe/_layouts/15/DocIdRedir.aspx?ID=HUBDOC-169-544</Url>
      <Description>HUBDOC-169-544</Description>
    </_dlc_DocIdUrl>
    <_dlc_DocIdPersistId xmlns="f66da2ca-f37c-4205-929f-e8e9af1907d3">false</_dlc_DocIdPersistId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DED528-518D-4C69-AD84-97438F549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da2ca-f37c-4205-929f-e8e9af1907d3"/>
    <ds:schemaRef ds:uri="598d3dbc-fa83-42fa-b207-889270677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E273A0-DD58-4D63-AD59-E4FD25EB50A2}">
  <ds:schemaRefs>
    <ds:schemaRef ds:uri="http://schemas.microsoft.com/office/2006/metadata/properties"/>
    <ds:schemaRef ds:uri="http://schemas.microsoft.com/office/infopath/2007/PartnerControls"/>
    <ds:schemaRef ds:uri="f66da2ca-f37c-4205-929f-e8e9af1907d3"/>
    <ds:schemaRef ds:uri="598d3dbc-fa83-42fa-b207-889270677883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73A89BB-3228-4566-B5DE-ED801792271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E68956-2A2F-4AF9-A683-C63B389D6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9709</TotalTime>
  <Words>294</Words>
  <Application>Microsoft Macintosh PowerPoint</Application>
  <PresentationFormat>On-screen Show (4:3)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Rod</vt:lpstr>
      <vt:lpstr>Times New Roman</vt:lpstr>
      <vt:lpstr>Wingdings</vt:lpstr>
      <vt:lpstr>Arial</vt:lpstr>
      <vt:lpstr>Office Theme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BER</dc:title>
  <dc:creator>palmian</dc:creator>
  <cp:lastModifiedBy>Microsoft Office User</cp:lastModifiedBy>
  <cp:revision>947</cp:revision>
  <dcterms:created xsi:type="dcterms:W3CDTF">2010-02-04T19:54:00Z</dcterms:created>
  <dcterms:modified xsi:type="dcterms:W3CDTF">2016-10-14T17:25:16Z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0x010100247064B81CB5A84D8992C1DDBD34D590</vt:lpwstr>
  </property>
  <property fmtid="{D5CDD505-2E9C-101B-9397-08002B2CF9AE}" pid="3" name="_dlc_DocIdItemGuid">
    <vt:lpwstr>eb240d8e-d1bb-47cd-9d35-e20cc03be6a0</vt:lpwstr>
  </property>
  <property fmtid="{D5CDD505-2E9C-101B-9397-08002B2CF9AE}" pid="4" name="TaxKeyword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