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3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2152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9/16/19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9/16/19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39290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610214" y="359974"/>
            <a:ext cx="6364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Nitrate leaching in perennial systems compare favorably to corn crops over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43" y="6097916"/>
            <a:ext cx="8973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n-lt"/>
              </a:rPr>
              <a:t>M.Z. Hussain, </a:t>
            </a:r>
            <a:r>
              <a:rPr lang="en-US" sz="1000" i="1" dirty="0">
                <a:latin typeface="+mn-lt"/>
              </a:rPr>
              <a:t>et al. </a:t>
            </a:r>
            <a:r>
              <a:rPr lang="en-US" sz="1000" dirty="0">
                <a:latin typeface="+mn-lt"/>
              </a:rPr>
              <a:t>“Nitrate Leaching from Continuous Corn, Perennial Grasses, and Poplar in the US Midwest.” </a:t>
            </a:r>
            <a:r>
              <a:rPr lang="en-US" sz="1000" i="1" dirty="0">
                <a:latin typeface="+mn-lt"/>
              </a:rPr>
              <a:t>Journal of Environmental Quality </a:t>
            </a:r>
            <a:r>
              <a:rPr lang="en-US" sz="1000" dirty="0">
                <a:latin typeface="+mn-lt"/>
              </a:rPr>
              <a:t>(2019). [DOI: 10.2134/jeq2019.04.0156]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36" y="1219200"/>
            <a:ext cx="392595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sz="1600" dirty="0">
                <a:latin typeface="+mn-lt"/>
              </a:rPr>
              <a:t>Compare nitrate (NO</a:t>
            </a:r>
            <a:r>
              <a:rPr lang="en-US" sz="1600" baseline="-25000" dirty="0">
                <a:latin typeface="+mn-lt"/>
              </a:rPr>
              <a:t>3</a:t>
            </a:r>
            <a:r>
              <a:rPr lang="en-US" sz="1600" baseline="30000" dirty="0">
                <a:latin typeface="+mn-lt"/>
              </a:rPr>
              <a:t>-</a:t>
            </a:r>
            <a:r>
              <a:rPr lang="en-US" sz="1600" dirty="0">
                <a:latin typeface="+mn-lt"/>
              </a:rPr>
              <a:t>) leaching of perennial crops to corn over a seven-year period between 2009 and 2016.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554" y="2350257"/>
            <a:ext cx="384823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74320" lvl="0" indent="-27432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Soil water was sampled from below the root zone using suction cup samplers between 2009 and 2016.</a:t>
            </a:r>
          </a:p>
          <a:p>
            <a:pPr marL="274320" indent="-27432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Leaching was estimated from measured  nitrate concentrations in soil water and modeled drainage rates.</a:t>
            </a:r>
          </a:p>
          <a:p>
            <a:pPr marL="274320" indent="-27432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Annual summaries represent crop years (harvest to planting) beginning with 2009 harvest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36" y="4884724"/>
            <a:ext cx="90891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Over the seven-year period, perennial grasses and poplar trees leached much less nitrate than corn.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Nitrate leaching from grasses and poplar was comparable with corn for 1–2 years after planting.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j-lt"/>
              </a:rPr>
              <a:t>Perennial cropping systems can reduce nitrate pollution in agricultural landscapes.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556" y="359974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>
                <a:solidFill>
                  <a:schemeClr val="bg1"/>
                </a:solidFill>
                <a:latin typeface="+mn-lt"/>
                <a:ea typeface="Rod"/>
                <a:cs typeface="Rod"/>
              </a:rPr>
              <a:t>GLBRC September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2019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E37470-919B-CE41-9D68-7CA86C435DF2}"/>
              </a:ext>
            </a:extLst>
          </p:cNvPr>
          <p:cNvSpPr/>
          <p:nvPr/>
        </p:nvSpPr>
        <p:spPr>
          <a:xfrm>
            <a:off x="4409624" y="4735887"/>
            <a:ext cx="42094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Total nitrate leached in six cropping systems measured (kg N ha</a:t>
            </a:r>
            <a:r>
              <a:rPr lang="en-US" sz="1000" baseline="30000" dirty="0"/>
              <a:t>−1</a:t>
            </a:r>
            <a:r>
              <a:rPr lang="en-US" sz="1000" dirty="0"/>
              <a:t> yr</a:t>
            </a:r>
            <a:r>
              <a:rPr lang="en-US" sz="1000" baseline="30000" dirty="0"/>
              <a:t>−1</a:t>
            </a:r>
            <a:r>
              <a:rPr lang="en-US" sz="1000" dirty="0"/>
              <a:t>).</a:t>
            </a:r>
            <a:endParaRPr lang="en-US" sz="1000" dirty="0"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7B0D42C-5E92-3C40-BF84-18646D255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895" y="1783193"/>
            <a:ext cx="5222881" cy="291828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HUBDOC-92-422</_dlc_DocId>
    <_dlc_DocIdUrl xmlns="f66da2ca-f37c-4205-929f-e8e9af1907d3">
      <Url>https://intranet.wei.wisc.edu/glbrc/doe/_layouts/15/DocIdRedir.aspx?ID=HUBDOC-92-422</Url>
      <Description>HUBDOC-92-422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documentManagement/types"/>
    <ds:schemaRef ds:uri="598d3dbc-fa83-42fa-b207-88927067788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sharepoint/v3"/>
    <ds:schemaRef ds:uri="f66da2ca-f37c-4205-929f-e8e9af1907d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8290</TotalTime>
  <Words>163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867</cp:revision>
  <dcterms:created xsi:type="dcterms:W3CDTF">2010-02-04T19:54:00Z</dcterms:created>
  <dcterms:modified xsi:type="dcterms:W3CDTF">2019-09-16T19:11:31Z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2fd643f2-13e5-44f2-a37c-6531dcee4fad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