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handoutMasterIdLst>
    <p:handoutMasterId r:id="rId8"/>
  </p:handoutMasterIdLst>
  <p:sldIdLst>
    <p:sldId id="437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475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AA34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266" autoAdjust="0"/>
    <p:restoredTop sz="97391" autoAdjust="0"/>
  </p:normalViewPr>
  <p:slideViewPr>
    <p:cSldViewPr snapToGrid="0">
      <p:cViewPr varScale="1">
        <p:scale>
          <a:sx n="115" d="100"/>
          <a:sy n="115" d="100"/>
        </p:scale>
        <p:origin x="2456" y="192"/>
      </p:cViewPr>
      <p:guideLst>
        <p:guide orient="horz" pos="2160"/>
        <p:guide pos="47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11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1933470-C82D-4D91-BC44-EDDF0F3DAA3C}" type="datetimeFigureOut">
              <a:rPr lang="en-US"/>
              <a:pPr>
                <a:defRPr/>
              </a:pPr>
              <a:t>2/11/20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DC09BA1-F2D0-444F-980D-8F03A3EE7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369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1BB9D18-7567-4D19-8665-5AE6C32131D1}" type="datetimeFigureOut">
              <a:rPr lang="en-US"/>
              <a:pPr>
                <a:defRPr/>
              </a:pPr>
              <a:t>2/11/20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June 13-15,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349337F-5096-4607-B08E-5CD7BA64E5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9943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A3CBC3-7A8E-4EEE-BFC3-2F119B62009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endParaRPr lang="en-US" sz="700" dirty="0"/>
          </a:p>
        </p:txBody>
      </p:sp>
    </p:spTree>
    <p:extLst>
      <p:ext uri="{BB962C8B-B14F-4D97-AF65-F5344CB8AC3E}">
        <p14:creationId xmlns:p14="http://schemas.microsoft.com/office/powerpoint/2010/main" val="340643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FA98C-247A-46F9-A17E-E1108870C4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Rectangle 8"/>
          <p:cNvSpPr/>
          <p:nvPr userDrawn="1"/>
        </p:nvSpPr>
        <p:spPr bwMode="auto">
          <a:xfrm>
            <a:off x="0" y="6629400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235"/>
          <p:cNvSpPr>
            <a:spLocks noChangeArrowheads="1"/>
          </p:cNvSpPr>
          <p:nvPr/>
        </p:nvSpPr>
        <p:spPr bwMode="auto">
          <a:xfrm>
            <a:off x="2386013" y="6635750"/>
            <a:ext cx="6600825" cy="211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CD4BD2A-A61B-43C4-A97F-6D47483509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7" r:id="rId1"/>
    <p:sldLayoutId id="2147484088" r:id="rId2"/>
    <p:sldLayoutId id="2147484092" r:id="rId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Text Box 9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5" name="TextBox 4"/>
          <p:cNvSpPr txBox="1"/>
          <p:nvPr/>
        </p:nvSpPr>
        <p:spPr>
          <a:xfrm>
            <a:off x="2541604" y="103445"/>
            <a:ext cx="6562814" cy="8347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Optimizing biorefinery strategies for use with lignin valorization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17808" y="6279915"/>
            <a:ext cx="77083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cs typeface="Arial" panose="020B0604020202020204" pitchFamily="34" charset="0"/>
              </a:rPr>
              <a:t>K. Huang, P. </a:t>
            </a:r>
            <a:r>
              <a:rPr lang="fr-FR" sz="900" dirty="0" err="1">
                <a:cs typeface="Arial" panose="020B0604020202020204" pitchFamily="34" charset="0"/>
              </a:rPr>
              <a:t>Fasahati</a:t>
            </a:r>
            <a:r>
              <a:rPr lang="fr-FR" sz="900" dirty="0">
                <a:cs typeface="Arial" panose="020B0604020202020204" pitchFamily="34" charset="0"/>
              </a:rPr>
              <a:t>, and C.T. </a:t>
            </a:r>
            <a:r>
              <a:rPr lang="fr-FR" sz="900" dirty="0" err="1">
                <a:cs typeface="Arial" panose="020B0604020202020204" pitchFamily="34" charset="0"/>
              </a:rPr>
              <a:t>Maravelias</a:t>
            </a:r>
            <a:r>
              <a:rPr lang="fr-FR" sz="900" dirty="0">
                <a:cs typeface="Arial" panose="020B0604020202020204" pitchFamily="34" charset="0"/>
              </a:rPr>
              <a:t>. “</a:t>
            </a:r>
            <a:r>
              <a:rPr lang="en-US" sz="900" dirty="0">
                <a:cs typeface="Arial" panose="020B0604020202020204" pitchFamily="34" charset="0"/>
              </a:rPr>
              <a:t>System-level analysis of lignin valorization in lignocellulosic biorefineries</a:t>
            </a:r>
            <a:r>
              <a:rPr lang="fr-FR" sz="900" dirty="0">
                <a:cs typeface="Arial" panose="020B0604020202020204" pitchFamily="34" charset="0"/>
              </a:rPr>
              <a:t>.”</a:t>
            </a:r>
            <a:r>
              <a:rPr lang="fr-FR" sz="900" i="1" dirty="0">
                <a:cs typeface="Arial" panose="020B0604020202020204" pitchFamily="34" charset="0"/>
              </a:rPr>
              <a:t> </a:t>
            </a:r>
            <a:r>
              <a:rPr lang="fr-FR" sz="900" i="1" dirty="0" err="1">
                <a:cs typeface="Arial" panose="020B0604020202020204" pitchFamily="34" charset="0"/>
              </a:rPr>
              <a:t>iScience</a:t>
            </a:r>
            <a:r>
              <a:rPr lang="fr-FR" sz="900" i="1" dirty="0">
                <a:cs typeface="Arial" panose="020B0604020202020204" pitchFamily="34" charset="0"/>
              </a:rPr>
              <a:t> </a:t>
            </a:r>
            <a:r>
              <a:rPr lang="fr-FR" sz="900" dirty="0">
                <a:cs typeface="Arial" panose="020B0604020202020204" pitchFamily="34" charset="0"/>
              </a:rPr>
              <a:t>(2020) </a:t>
            </a:r>
            <a:r>
              <a:rPr lang="fr-FR" sz="900" b="1" dirty="0">
                <a:cs typeface="Arial" panose="020B0604020202020204" pitchFamily="34" charset="0"/>
              </a:rPr>
              <a:t>23</a:t>
            </a:r>
            <a:r>
              <a:rPr lang="fr-FR" sz="900" dirty="0">
                <a:cs typeface="Arial" panose="020B0604020202020204" pitchFamily="34" charset="0"/>
              </a:rPr>
              <a:t>, 100751 [DOI: </a:t>
            </a:r>
            <a:r>
              <a:rPr lang="en-US" sz="900" dirty="0">
                <a:cs typeface="Arial" panose="020B0604020202020204" pitchFamily="34" charset="0"/>
              </a:rPr>
              <a:t>10.1016/j.isci.2019.100751</a:t>
            </a:r>
            <a:r>
              <a:rPr lang="fr-FR" sz="900" dirty="0">
                <a:cs typeface="Arial" panose="020B0604020202020204" pitchFamily="34" charset="0"/>
              </a:rPr>
              <a:t>]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6500" y="1106119"/>
            <a:ext cx="442231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Objective</a:t>
            </a:r>
            <a:r>
              <a:rPr lang="en-US" dirty="0">
                <a:latin typeface="+mn-lt"/>
              </a:rPr>
              <a:t> </a:t>
            </a: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To evaluate what technological advances are necessary for lignin valorization technologies to become economically attractive for lignocellulosic biorefineries. </a:t>
            </a:r>
            <a:endParaRPr lang="en-US" sz="14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727" y="4872597"/>
            <a:ext cx="446109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Results/Impacts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The analysis establishes technology targets that must be met to make lignin valorization economically viable.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Selection of different pretreatment strategies may improve the economics under different constraints.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0" y="0"/>
            <a:ext cx="2416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BRC Science Highlight</a:t>
            </a:r>
          </a:p>
        </p:txBody>
      </p:sp>
      <p:sp>
        <p:nvSpPr>
          <p:cNvPr id="14" name="Rectangle 235"/>
          <p:cNvSpPr>
            <a:spLocks noChangeArrowheads="1"/>
          </p:cNvSpPr>
          <p:nvPr/>
        </p:nvSpPr>
        <p:spPr bwMode="auto">
          <a:xfrm>
            <a:off x="-34925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	GLBRC February 2020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6501" y="2114658"/>
            <a:ext cx="4340533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Approach</a:t>
            </a:r>
            <a:endParaRPr lang="en-US" dirty="0">
              <a:latin typeface="+mn-lt"/>
            </a:endParaRPr>
          </a:p>
          <a:p>
            <a:pPr marL="285750" lvl="0" indent="-285750">
              <a:buFont typeface="Wingdings" charset="2"/>
              <a:buChar char="Ø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Use a superstructure-based process synthesis to study different biorefinery configurations under different types of constraints. </a:t>
            </a:r>
          </a:p>
          <a:p>
            <a:pPr marL="285750" lvl="0" indent="-285750">
              <a:buFont typeface="Wingdings" charset="2"/>
              <a:buChar char="Ø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Perform optimizations to evaluate impact of four critical parameters for lignin valorization: energy requirement of conversion and bioproduct recovery, conversion efficiency to bioproducts, production cost, and bioproduct selling price.</a:t>
            </a:r>
          </a:p>
          <a:p>
            <a:pPr marL="285750" lvl="0" indent="-285750">
              <a:buFont typeface="Wingdings" charset="2"/>
              <a:buChar char="Ø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Further analyze how improvements in combinations of selected parameters can lead to lower cost for a thermal-neutral biorefinery.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38822E9-52FA-5945-9F04-1D20470B53CC}"/>
              </a:ext>
            </a:extLst>
          </p:cNvPr>
          <p:cNvSpPr txBox="1"/>
          <p:nvPr/>
        </p:nvSpPr>
        <p:spPr>
          <a:xfrm>
            <a:off x="4724933" y="5519660"/>
            <a:ext cx="4338038" cy="40011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US" sz="1000" i="1" dirty="0"/>
              <a:t>Minimum fuel cost as a function of profit and energy requirement for lignocellulosic biorefineries utilizing lignin valorization. 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399" y="388320"/>
            <a:ext cx="1728787" cy="764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6742319-6396-284A-8318-98804EBAA8C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75133" y="1349543"/>
            <a:ext cx="4486420" cy="4158912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f66da2ca-f37c-4205-929f-e8e9af1907d3">
      <Terms xmlns="http://schemas.microsoft.com/office/infopath/2007/PartnerControls"/>
    </TaxKeywordTaxHTField>
    <TaxCatchAll xmlns="f66da2ca-f37c-4205-929f-e8e9af1907d3"/>
    <Comments_x002c__x0020_Notes_x002c__x0020_etc xmlns="598d3dbc-fa83-42fa-b207-889270677883">Ready for Comms</Comments_x002c__x0020_Notes_x002c__x0020_etc>
    <PublishingExpirationDate xmlns="http://schemas.microsoft.com/sharepoint/v3" xsi:nil="true"/>
    <PublishingStartDate xmlns="http://schemas.microsoft.com/sharepoint/v3" xsi:nil="true"/>
    <_dlc_DocId xmlns="f66da2ca-f37c-4205-929f-e8e9af1907d3">HUBDOC-169-709</_dlc_DocId>
    <_dlc_DocIdUrl xmlns="f66da2ca-f37c-4205-929f-e8e9af1907d3">
      <Url>https://intranet.wei.wisc.edu/glbrc/doe/_layouts/15/DocIdRedir.aspx?ID=HUBDOC-169-709</Url>
      <Description>HUBDOC-169-709</Description>
    </_dlc_DocIdUrl>
    <_dlc_DocIdPersistId xmlns="f66da2ca-f37c-4205-929f-e8e9af1907d3">false</_dlc_DocIdPersistId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7064B81CB5A84D8992C1DDBD34D590" ma:contentTypeVersion="0" ma:contentTypeDescription="Create a new document." ma:contentTypeScope="" ma:versionID="6738319440a0d4a8b574b44f29c8374c">
  <xsd:schema xmlns:xsd="http://www.w3.org/2001/XMLSchema" xmlns:xs="http://www.w3.org/2001/XMLSchema" xmlns:p="http://schemas.microsoft.com/office/2006/metadata/properties" xmlns:ns1="http://schemas.microsoft.com/sharepoint/v3" xmlns:ns2="f66da2ca-f37c-4205-929f-e8e9af1907d3" xmlns:ns3="598d3dbc-fa83-42fa-b207-889270677883" targetNamespace="http://schemas.microsoft.com/office/2006/metadata/properties" ma:root="true" ma:fieldsID="6ee46b2ab99f8bb7e069b4b66d7ecdec" ns1:_="" ns2:_="" ns3:_="">
    <xsd:import namespace="http://schemas.microsoft.com/sharepoint/v3"/>
    <xsd:import namespace="f66da2ca-f37c-4205-929f-e8e9af1907d3"/>
    <xsd:import namespace="598d3dbc-fa83-42fa-b207-88927067788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  <xsd:element ref="ns2:TaxKeywordTaxHTField" minOccurs="0"/>
                <xsd:element ref="ns2:TaxCatchAll" minOccurs="0"/>
                <xsd:element ref="ns3:Comments_x002c__x0020_Notes_x002c__x0020_et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da2ca-f37c-4205-929f-e8e9af1907d3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Enterprise Keywords" ma:fieldId="{23f27201-bee3-471e-b2e7-b64fd8b7ca38}" ma:taxonomyMulti="true" ma:sspId="8627bd82-0569-4858-99f3-d7174152a405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hidden="true" ma:list="{52eabb01-f6f8-4398-a964-66c8658a72c0}" ma:internalName="TaxCatchAll" ma:showField="CatchAllData" ma:web="f66da2ca-f37c-4205-929f-e8e9af1907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8d3dbc-fa83-42fa-b207-889270677883" elementFormDefault="qualified">
    <xsd:import namespace="http://schemas.microsoft.com/office/2006/documentManagement/types"/>
    <xsd:import namespace="http://schemas.microsoft.com/office/infopath/2007/PartnerControls"/>
    <xsd:element name="Comments_x002c__x0020_Notes_x002c__x0020_etc" ma:index="16" nillable="true" ma:displayName="Comments, Notes, etc" ma:internalName="Comments_x002c__x0020_Notes_x002c__x0020_etc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CE68956-2A2F-4AF9-A683-C63B389D65EE}"/>
</file>

<file path=customXml/itemProps2.xml><?xml version="1.0" encoding="utf-8"?>
<ds:datastoreItem xmlns:ds="http://schemas.openxmlformats.org/officeDocument/2006/customXml" ds:itemID="{D73A89BB-3228-4566-B5DE-ED801792271A}"/>
</file>

<file path=customXml/itemProps3.xml><?xml version="1.0" encoding="utf-8"?>
<ds:datastoreItem xmlns:ds="http://schemas.openxmlformats.org/officeDocument/2006/customXml" ds:itemID="{05E273A0-DD58-4D63-AD59-E4FD25EB50A2}"/>
</file>

<file path=customXml/itemProps4.xml><?xml version="1.0" encoding="utf-8"?>
<ds:datastoreItem xmlns:ds="http://schemas.openxmlformats.org/officeDocument/2006/customXml" ds:itemID="{5EDED528-518D-4C69-AD84-97438F549D70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25358</TotalTime>
  <Words>199</Words>
  <Application>Microsoft Macintosh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Rod</vt:lpstr>
      <vt:lpstr>Times New Roman</vt:lpstr>
      <vt:lpstr>Wingdings</vt:lpstr>
      <vt:lpstr>Office Theme</vt:lpstr>
      <vt:lpstr>PowerPoint Presentation</vt:lpstr>
    </vt:vector>
  </TitlesOfParts>
  <Company>US Department of Energy (SC)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palmian</dc:creator>
  <cp:keywords/>
  <cp:lastModifiedBy>Jill Sakai</cp:lastModifiedBy>
  <cp:revision>1215</cp:revision>
  <dcterms:created xsi:type="dcterms:W3CDTF">2010-02-04T19:54:00Z</dcterms:created>
  <dcterms:modified xsi:type="dcterms:W3CDTF">2020-02-11T20:58:26Z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0x010100247064B81CB5A84D8992C1DDBD34D590</vt:lpwstr>
  </property>
  <property fmtid="{D5CDD505-2E9C-101B-9397-08002B2CF9AE}" pid="3" name="_dlc_DocIdItemGuid">
    <vt:lpwstr>77018a4a-fca1-418e-b523-5edeb53667a0</vt:lpwstr>
  </property>
  <property fmtid="{D5CDD505-2E9C-101B-9397-08002B2CF9AE}" pid="4" name="TaxKeyword">
    <vt:lpwstr/>
  </property>
  <property fmtid="{D5CDD505-2E9C-101B-9397-08002B2CF9AE}" pid="5" name="xd_Signature">
    <vt:bool>true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TemplateUrl">
    <vt:lpwstr/>
  </property>
</Properties>
</file>