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7391" autoAdjust="0"/>
  </p:normalViewPr>
  <p:slideViewPr>
    <p:cSldViewPr snapToGrid="0">
      <p:cViewPr varScale="1">
        <p:scale>
          <a:sx n="115" d="100"/>
          <a:sy n="115" d="100"/>
        </p:scale>
        <p:origin x="2456" y="19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2/11/20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41604" y="103445"/>
            <a:ext cx="6562814" cy="834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Optimizing biorefinery strategies for use with lignin valorization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7808" y="6279915"/>
            <a:ext cx="77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cs typeface="Arial" panose="020B0604020202020204" pitchFamily="34" charset="0"/>
              </a:rPr>
              <a:t>K. Huang, P. </a:t>
            </a:r>
            <a:r>
              <a:rPr lang="fr-FR" sz="900" dirty="0" err="1">
                <a:cs typeface="Arial" panose="020B0604020202020204" pitchFamily="34" charset="0"/>
              </a:rPr>
              <a:t>Fasahati</a:t>
            </a:r>
            <a:r>
              <a:rPr lang="fr-FR" sz="900" dirty="0">
                <a:cs typeface="Arial" panose="020B0604020202020204" pitchFamily="34" charset="0"/>
              </a:rPr>
              <a:t>, and C.T. </a:t>
            </a:r>
            <a:r>
              <a:rPr lang="fr-FR" sz="900" dirty="0" err="1">
                <a:cs typeface="Arial" panose="020B0604020202020204" pitchFamily="34" charset="0"/>
              </a:rPr>
              <a:t>Maravelias</a:t>
            </a:r>
            <a:r>
              <a:rPr lang="fr-FR" sz="900" dirty="0">
                <a:cs typeface="Arial" panose="020B0604020202020204" pitchFamily="34" charset="0"/>
              </a:rPr>
              <a:t>. “</a:t>
            </a:r>
            <a:r>
              <a:rPr lang="en-US" sz="900" dirty="0">
                <a:cs typeface="Arial" panose="020B0604020202020204" pitchFamily="34" charset="0"/>
              </a:rPr>
              <a:t>System-level analysis of lignin valorization in lignocellulosic biorefineries</a:t>
            </a:r>
            <a:r>
              <a:rPr lang="fr-FR" sz="900" dirty="0">
                <a:cs typeface="Arial" panose="020B0604020202020204" pitchFamily="34" charset="0"/>
              </a:rPr>
              <a:t>.”</a:t>
            </a:r>
            <a:r>
              <a:rPr lang="fr-FR" sz="900" i="1" dirty="0">
                <a:cs typeface="Arial" panose="020B0604020202020204" pitchFamily="34" charset="0"/>
              </a:rPr>
              <a:t> </a:t>
            </a:r>
            <a:r>
              <a:rPr lang="fr-FR" sz="900" i="1" dirty="0" err="1">
                <a:cs typeface="Arial" panose="020B0604020202020204" pitchFamily="34" charset="0"/>
              </a:rPr>
              <a:t>iScience</a:t>
            </a:r>
            <a:r>
              <a:rPr lang="fr-FR" sz="900" i="1" dirty="0">
                <a:cs typeface="Arial" panose="020B0604020202020204" pitchFamily="34" charset="0"/>
              </a:rPr>
              <a:t> </a:t>
            </a:r>
            <a:r>
              <a:rPr lang="fr-FR" sz="900" dirty="0">
                <a:cs typeface="Arial" panose="020B0604020202020204" pitchFamily="34" charset="0"/>
              </a:rPr>
              <a:t>(2020) </a:t>
            </a:r>
            <a:r>
              <a:rPr lang="fr-FR" sz="900" b="1" dirty="0">
                <a:cs typeface="Arial" panose="020B0604020202020204" pitchFamily="34" charset="0"/>
              </a:rPr>
              <a:t>23</a:t>
            </a:r>
            <a:r>
              <a:rPr lang="fr-FR" sz="900" dirty="0">
                <a:cs typeface="Arial" panose="020B0604020202020204" pitchFamily="34" charset="0"/>
              </a:rPr>
              <a:t>, 100751 [DOI: </a:t>
            </a:r>
            <a:r>
              <a:rPr lang="en-US" sz="900" dirty="0">
                <a:cs typeface="Arial" panose="020B0604020202020204" pitchFamily="34" charset="0"/>
              </a:rPr>
              <a:t>10.1016/j.isci.2019.100751</a:t>
            </a:r>
            <a:r>
              <a:rPr lang="fr-FR" sz="900" dirty="0">
                <a:cs typeface="Arial" panose="020B0604020202020204" pitchFamily="34" charset="0"/>
              </a:rPr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500" y="1106119"/>
            <a:ext cx="4422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To evaluate what technological advances are necessary for lignin valorization technologies to become economically attractive for lignocellulosic biorefineries.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27" y="4872597"/>
            <a:ext cx="446109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analysis establishes technology targets that must be met to make lignin valorization economically viable.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Selection of different pretreatment strategies may improve the economics under different constraints.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February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501" y="2114658"/>
            <a:ext cx="43405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Use a superstructure-based process synthesis to study different biorefinery configurations under different types of constraints. 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Perform optimizations to evaluate impact of four critical parameters for lignin valorization: energy requirement of conversion and bioproduct recovery, conversion efficiency to bioproducts, production cost, and bioproduct selling price.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Further analyze how improvements in combinations of selected parameters can lead to lower cost for a thermal-neutral biorefinery.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8822E9-52FA-5945-9F04-1D20470B53CC}"/>
              </a:ext>
            </a:extLst>
          </p:cNvPr>
          <p:cNvSpPr txBox="1"/>
          <p:nvPr/>
        </p:nvSpPr>
        <p:spPr>
          <a:xfrm>
            <a:off x="4724933" y="5519660"/>
            <a:ext cx="4338038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000" i="1" dirty="0"/>
              <a:t>Minimum fuel cost as a function of profit and energy requirement for lignocellulosic biorefineries utilizing lignin valorization.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388320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742319-6396-284A-8318-98804EBAA8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5133" y="1349543"/>
            <a:ext cx="4486420" cy="415891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HUBDOC-169-709</_dlc_DocId>
    <_dlc_DocIdUrl xmlns="f66da2ca-f37c-4205-929f-e8e9af1907d3">
      <Url>https://intranet.wei.wisc.edu/glbrc/doe/_layouts/15/DocIdRedir.aspx?ID=HUBDOC-169-709</Url>
      <Description>HUBDOC-169-709</Description>
    </_dlc_DocIdUrl>
    <_dlc_DocIdPersistId xmlns="f66da2ca-f37c-4205-929f-e8e9af1907d3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/>
</file>

<file path=customXml/itemProps2.xml><?xml version="1.0" encoding="utf-8"?>
<ds:datastoreItem xmlns:ds="http://schemas.openxmlformats.org/officeDocument/2006/customXml" ds:itemID="{D73A89BB-3228-4566-B5DE-ED801792271A}"/>
</file>

<file path=customXml/itemProps3.xml><?xml version="1.0" encoding="utf-8"?>
<ds:datastoreItem xmlns:ds="http://schemas.openxmlformats.org/officeDocument/2006/customXml" ds:itemID="{05E273A0-DD58-4D63-AD59-E4FD25EB50A2}"/>
</file>

<file path=customXml/itemProps4.xml><?xml version="1.0" encoding="utf-8"?>
<ds:datastoreItem xmlns:ds="http://schemas.openxmlformats.org/officeDocument/2006/customXml" ds:itemID="{5EDED528-518D-4C69-AD84-97438F549D7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25358</TotalTime>
  <Words>199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Jill Sakai</cp:lastModifiedBy>
  <cp:revision>1215</cp:revision>
  <dcterms:created xsi:type="dcterms:W3CDTF">2010-02-04T19:54:00Z</dcterms:created>
  <dcterms:modified xsi:type="dcterms:W3CDTF">2020-02-11T20:58:26Z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77018a4a-fca1-418e-b523-5edeb53667a0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