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01" autoAdjust="0"/>
    <p:restoredTop sz="96000" autoAdjust="0"/>
  </p:normalViewPr>
  <p:slideViewPr>
    <p:cSldViewPr>
      <p:cViewPr varScale="1">
        <p:scale>
          <a:sx n="112" d="100"/>
          <a:sy n="112" d="100"/>
        </p:scale>
        <p:origin x="248" y="192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8/8/18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8/8/18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/>
          </a:p>
          <a:p>
            <a:pPr eaLnBrk="1" hangingPunct="1">
              <a:lnSpc>
                <a:spcPct val="80000"/>
              </a:lnSpc>
            </a:pPr>
            <a:r>
              <a:rPr lang="en-US" sz="700" b="1" dirty="0"/>
              <a:t>Title again</a:t>
            </a:r>
            <a:r>
              <a:rPr lang="en-US" sz="700" b="1" baseline="0" dirty="0"/>
              <a:t>:</a:t>
            </a:r>
            <a:endParaRPr lang="en-US" sz="700" b="1" dirty="0"/>
          </a:p>
          <a:p>
            <a:pPr eaLnBrk="1" hangingPunct="1">
              <a:lnSpc>
                <a:spcPct val="80000"/>
              </a:lnSpc>
            </a:pPr>
            <a:r>
              <a:rPr lang="en-US" sz="700" dirty="0"/>
              <a:t>Text 1-2 </a:t>
            </a:r>
            <a:r>
              <a:rPr lang="en-US" sz="700"/>
              <a:t>sentence summary?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2279" y="943295"/>
            <a:ext cx="5209167" cy="2180905"/>
          </a:xfrm>
          <a:prstGeom prst="rect">
            <a:avLst/>
          </a:prstGeom>
        </p:spPr>
      </p:pic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443085" y="98863"/>
            <a:ext cx="662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+mn-lt"/>
              </a:rPr>
              <a:t>Natural </a:t>
            </a:r>
            <a:r>
              <a:rPr lang="en-US" sz="2000" b="1" dirty="0" smtClean="0">
                <a:latin typeface="+mn-lt"/>
              </a:rPr>
              <a:t>genetic diversity </a:t>
            </a:r>
            <a:r>
              <a:rPr lang="en-US" sz="2000" b="1" dirty="0">
                <a:latin typeface="+mn-lt"/>
              </a:rPr>
              <a:t>of </a:t>
            </a:r>
            <a:r>
              <a:rPr lang="en-US" sz="2000" b="1" dirty="0" smtClean="0">
                <a:latin typeface="+mn-lt"/>
              </a:rPr>
              <a:t>yeast aids </a:t>
            </a:r>
            <a:r>
              <a:rPr lang="en-US" sz="2000" b="1" dirty="0">
                <a:latin typeface="+mn-lt"/>
              </a:rPr>
              <a:t>in </a:t>
            </a:r>
            <a:r>
              <a:rPr lang="en-US" sz="2000" b="1" dirty="0" smtClean="0">
                <a:latin typeface="+mn-lt"/>
              </a:rPr>
              <a:t>identification </a:t>
            </a:r>
            <a:r>
              <a:rPr lang="en-US" sz="2000" b="1" dirty="0">
                <a:latin typeface="+mn-lt"/>
              </a:rPr>
              <a:t>of </a:t>
            </a:r>
            <a:r>
              <a:rPr lang="en-US" sz="2000" b="1" dirty="0" smtClean="0">
                <a:latin typeface="+mn-lt"/>
              </a:rPr>
              <a:t>genes involved </a:t>
            </a:r>
            <a:r>
              <a:rPr lang="en-US" sz="2000" b="1" dirty="0">
                <a:latin typeface="+mn-lt"/>
              </a:rPr>
              <a:t>in </a:t>
            </a:r>
            <a:r>
              <a:rPr lang="en-US" sz="2000" b="1" dirty="0" smtClean="0">
                <a:latin typeface="+mn-lt"/>
              </a:rPr>
              <a:t>ionic liquid </a:t>
            </a:r>
            <a:r>
              <a:rPr lang="en-US" sz="2000" b="1" dirty="0">
                <a:latin typeface="+mn-lt"/>
              </a:rPr>
              <a:t>(IL) </a:t>
            </a:r>
            <a:r>
              <a:rPr lang="en-US" sz="2000" b="1" dirty="0" smtClean="0">
                <a:latin typeface="+mn-lt"/>
              </a:rPr>
              <a:t>tolerance</a:t>
            </a:r>
            <a:endParaRPr lang="en-US" sz="2000" b="1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" y="1143000"/>
            <a:ext cx="346987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sz="1600" dirty="0">
                <a:latin typeface="+mn-lt"/>
              </a:rPr>
              <a:t> Exploit the natural genetic diversity of </a:t>
            </a:r>
            <a:r>
              <a:rPr lang="en-US" sz="1600" i="1" dirty="0">
                <a:latin typeface="+mn-lt"/>
              </a:rPr>
              <a:t>Saccharomyces cerevisiae </a:t>
            </a:r>
            <a:r>
              <a:rPr lang="en-US" sz="1600" dirty="0">
                <a:latin typeface="+mn-lt"/>
              </a:rPr>
              <a:t>isolates to identify genes that contribute to IL tolerance; elucidate defense mechanisms that cells employ to improve performance of bioconversion microbes.</a:t>
            </a:r>
          </a:p>
          <a:p>
            <a:endParaRPr lang="en-US" sz="16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" y="2890897"/>
            <a:ext cx="88106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</a:p>
          <a:p>
            <a:pPr lvl="0">
              <a:buFont typeface="Wingdings" pitchFamily="2" charset="2"/>
              <a:buChar char="Ø"/>
            </a:pPr>
            <a:r>
              <a:rPr lang="en-US" sz="1600" dirty="0" smtClean="0">
                <a:latin typeface="+mn-lt"/>
              </a:rPr>
              <a:t>ILs </a:t>
            </a:r>
            <a:r>
              <a:rPr lang="en-US" sz="1600" dirty="0">
                <a:latin typeface="+mn-lt"/>
              </a:rPr>
              <a:t>are deconstruction solvents that show great promise as a biomass </a:t>
            </a:r>
            <a:r>
              <a:rPr lang="en-US" sz="1600" dirty="0" smtClean="0">
                <a:latin typeface="+mn-lt"/>
              </a:rPr>
              <a:t>pretreatment</a:t>
            </a:r>
            <a:r>
              <a:rPr lang="en-US" sz="1600" smtClean="0">
                <a:latin typeface="+mn-lt"/>
              </a:rPr>
              <a:t>, but residual </a:t>
            </a:r>
            <a:r>
              <a:rPr lang="en-US" sz="1600" dirty="0">
                <a:latin typeface="+mn-lt"/>
              </a:rPr>
              <a:t>solvent can be toxic to microbes and inhibit biofuel production.</a:t>
            </a:r>
          </a:p>
          <a:p>
            <a:pPr lvl="0">
              <a:buFont typeface="Wingdings" pitchFamily="2" charset="2"/>
              <a:buChar char="Ø"/>
            </a:pPr>
            <a:r>
              <a:rPr lang="en-US" sz="1600" dirty="0">
                <a:latin typeface="+mn-lt"/>
              </a:rPr>
              <a:t>Examined over 100 </a:t>
            </a:r>
            <a:r>
              <a:rPr lang="en-US" sz="1600" i="1" dirty="0">
                <a:latin typeface="+mn-lt"/>
              </a:rPr>
              <a:t>S. cerevisiae </a:t>
            </a:r>
            <a:r>
              <a:rPr lang="en-US" sz="1600" dirty="0">
                <a:latin typeface="+mn-lt"/>
              </a:rPr>
              <a:t>yeast isolates from diverse ecological niches for growth in [C</a:t>
            </a:r>
            <a:r>
              <a:rPr lang="en-US" sz="1600" baseline="-25000" dirty="0">
                <a:latin typeface="+mn-lt"/>
              </a:rPr>
              <a:t>2</a:t>
            </a:r>
            <a:r>
              <a:rPr lang="en-US" sz="1600" dirty="0">
                <a:latin typeface="+mn-lt"/>
              </a:rPr>
              <a:t>C</a:t>
            </a:r>
            <a:r>
              <a:rPr lang="en-US" sz="1600" baseline="-25000" dirty="0">
                <a:latin typeface="+mn-lt"/>
              </a:rPr>
              <a:t>1</a:t>
            </a:r>
            <a:r>
              <a:rPr lang="en-US" sz="1600" dirty="0">
                <a:latin typeface="+mn-lt"/>
              </a:rPr>
              <a:t>im]Cl, identifying strains with exceptional tolerance to IL.</a:t>
            </a:r>
          </a:p>
          <a:p>
            <a:pPr lvl="0">
              <a:buFont typeface="Wingdings" pitchFamily="2" charset="2"/>
              <a:buChar char="Ø"/>
            </a:pPr>
            <a:r>
              <a:rPr lang="en-US" sz="1600" dirty="0">
                <a:latin typeface="+mn-lt"/>
              </a:rPr>
              <a:t>Screened DNA libraries from top performing strain to identify genes that contribute to IL resistance </a:t>
            </a:r>
          </a:p>
          <a:p>
            <a:pPr lvl="0">
              <a:buFont typeface="Wingdings" pitchFamily="2" charset="2"/>
              <a:buChar char="Ø"/>
            </a:pPr>
            <a:endParaRPr lang="en-US" sz="1600" dirty="0"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endParaRPr lang="en-US" sz="16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199" y="4397276"/>
            <a:ext cx="87552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latin typeface="+mn-lt"/>
              </a:rPr>
              <a:t>Two genes were associated with increased IL tolerance: </a:t>
            </a:r>
            <a:r>
              <a:rPr lang="en-US" sz="1600" i="1" dirty="0">
                <a:latin typeface="+mn-lt"/>
              </a:rPr>
              <a:t>SGE1</a:t>
            </a:r>
            <a:r>
              <a:rPr lang="en-US" sz="1600" dirty="0">
                <a:latin typeface="+mn-lt"/>
              </a:rPr>
              <a:t> and </a:t>
            </a:r>
            <a:r>
              <a:rPr lang="en-US" sz="1600" i="1" dirty="0">
                <a:latin typeface="+mn-lt"/>
              </a:rPr>
              <a:t>ILT1</a:t>
            </a:r>
            <a:r>
              <a:rPr lang="en-US" sz="1600" dirty="0">
                <a:latin typeface="+mn-lt"/>
              </a:rPr>
              <a:t>, encoding a multidrug efflux pump and a predicted membrane protein, respectively.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latin typeface="+mn-lt"/>
              </a:rPr>
              <a:t>Two major sequence variants of the </a:t>
            </a:r>
            <a:r>
              <a:rPr lang="en-US" sz="1600" i="1" dirty="0">
                <a:latin typeface="+mn-lt"/>
              </a:rPr>
              <a:t>SGE1</a:t>
            </a:r>
            <a:r>
              <a:rPr lang="en-US" sz="1600" dirty="0">
                <a:latin typeface="+mn-lt"/>
              </a:rPr>
              <a:t> gene were found to occur among yeast lineages that confer tolerance or sensitivity to IL; alterations in Sge1 protein stability and cell surface localization may impact the amount of IL that cells can pump out of the cell.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latin typeface="+mn-lt"/>
              </a:rPr>
              <a:t>Natural variation among diverse microbial isolates is an important resource that can contribute to identification of biological mechanisms of </a:t>
            </a:r>
            <a:r>
              <a:rPr lang="en-US" sz="1600" dirty="0" smtClean="0">
                <a:latin typeface="+mn-lt"/>
              </a:rPr>
              <a:t>interest for biofuels conversion.</a:t>
            </a:r>
            <a:endParaRPr lang="en-US" sz="1600" dirty="0">
              <a:latin typeface="+mn-lt"/>
            </a:endParaRPr>
          </a:p>
          <a:p>
            <a:endParaRPr lang="en-US" sz="1600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381000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August</a:t>
            </a:r>
            <a:r>
              <a:rPr lang="en-US" sz="1200" b="1" baseline="0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 2018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pic>
        <p:nvPicPr>
          <p:cNvPr id="15" name="Picture 14" descr="jbei-logo_tonal.png">
            <a:extLst>
              <a:ext uri="{FF2B5EF4-FFF2-40B4-BE49-F238E27FC236}">
                <a16:creationId xmlns="" xmlns:a16="http://schemas.microsoft.com/office/drawing/2014/main" id="{DFAA80E4-E836-8449-9EC1-911A4C8B9471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33600" y="533400"/>
            <a:ext cx="1143000" cy="54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A5B2F87B-8CC2-BA4E-8CA0-5FD2B8CB7958}"/>
              </a:ext>
            </a:extLst>
          </p:cNvPr>
          <p:cNvSpPr txBox="1"/>
          <p:nvPr/>
        </p:nvSpPr>
        <p:spPr>
          <a:xfrm>
            <a:off x="114300" y="6398568"/>
            <a:ext cx="8958186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50" dirty="0"/>
              <a:t>Higgins, D.A. et al. 2018. </a:t>
            </a:r>
            <a:r>
              <a:rPr lang="en-US" sz="950" i="1" dirty="0"/>
              <a:t>Natural variation in the multidrug efflux pump SGE1 underlies ionic liquid tolerance in yeast</a:t>
            </a:r>
            <a:r>
              <a:rPr lang="en-US" sz="950" dirty="0"/>
              <a:t>. </a:t>
            </a:r>
            <a:r>
              <a:rPr lang="en-US" sz="950" b="1" dirty="0"/>
              <a:t>Genetics</a:t>
            </a:r>
            <a:r>
              <a:rPr lang="en-US" sz="950" i="1" dirty="0"/>
              <a:t>,</a:t>
            </a:r>
            <a:r>
              <a:rPr lang="en-US" sz="950" dirty="0"/>
              <a:t> DOI:10.1534/genetics.118.301161.</a:t>
            </a:r>
            <a:endParaRPr lang="en-US" sz="950" dirty="0">
              <a:latin typeface="+mn-lt"/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 xsi:nil="true"/>
    <PublishingExpirationDate xmlns="http://schemas.microsoft.com/sharepoint/v3" xsi:nil="true"/>
    <PublishingStartDate xmlns="http://schemas.microsoft.com/sharepoint/v3" xsi:nil="true"/>
    <_dlc_DocId xmlns="f66da2ca-f37c-4205-929f-e8e9af1907d3">HUBDOC-169-656</_dlc_DocId>
    <_dlc_DocIdUrl xmlns="f66da2ca-f37c-4205-929f-e8e9af1907d3">
      <Url>https://intranet.wei.wisc.edu/glbrc/doe/_layouts/15/DocIdRedir.aspx?ID=HUBDOC-169-656</Url>
      <Description>HUBDOC-169-656</Description>
    </_dlc_DocIdUrl>
    <_dlc_DocIdPersistId xmlns="f66da2ca-f37c-4205-929f-e8e9af1907d3">false</_dlc_DocIdPersistId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7787</TotalTime>
  <Words>259</Words>
  <Application>Microsoft Macintosh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Rod</vt:lpstr>
      <vt:lpstr>Times New Roman</vt:lpstr>
      <vt:lpstr>Wingdings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lastModifiedBy>Mark Griffin</cp:lastModifiedBy>
  <cp:revision>894</cp:revision>
  <dcterms:created xsi:type="dcterms:W3CDTF">2010-02-04T19:54:00Z</dcterms:created>
  <dcterms:modified xsi:type="dcterms:W3CDTF">2018-08-08T14:50:07Z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f2343dee-086b-44e6-ae97-f2b9bc0c5e49</vt:lpwstr>
  </property>
  <property fmtid="{D5CDD505-2E9C-101B-9397-08002B2CF9AE}" pid="4" name="TaxKeywor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