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1" autoAdjust="0"/>
    <p:restoredTop sz="96093" autoAdjust="0"/>
  </p:normalViewPr>
  <p:slideViewPr>
    <p:cSldViewPr>
      <p:cViewPr varScale="1">
        <p:scale>
          <a:sx n="107" d="100"/>
          <a:sy n="107" d="100"/>
        </p:scale>
        <p:origin x="176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11/2/15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11/2/15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65539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F47E-A9F9-4782-8BF9-7C8190EEA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February 2012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0BFDF7F-2091-42BD-85DF-1CF805A99A6D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  February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32B0-6110-410B-9E53-971087595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0415-386A-4E84-B7C8-D558A72B0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2F2B-438B-40BD-A6C3-DEF1FBC8D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6" name="Rectangle 235"/>
          <p:cNvSpPr>
            <a:spLocks noChangeArrowheads="1"/>
          </p:cNvSpPr>
          <p:nvPr userDrawn="1"/>
        </p:nvSpPr>
        <p:spPr bwMode="auto">
          <a:xfrm>
            <a:off x="0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November</a:t>
            </a:r>
            <a:r>
              <a:rPr lang="en-US" sz="1200" b="1" baseline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87" r:id="rId2"/>
    <p:sldLayoutId id="2147484088" r:id="rId3"/>
    <p:sldLayoutId id="2147484080" r:id="rId4"/>
    <p:sldLayoutId id="2147484081" r:id="rId5"/>
    <p:sldLayoutId id="2147484082" r:id="rId6"/>
    <p:sldLayoutId id="2147484092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Plant-associated soil microbes respond rapidly to prairie establishment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6172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Herzberger</a:t>
            </a:r>
            <a:r>
              <a:rPr lang="en-US" sz="1200" dirty="0" smtClean="0"/>
              <a:t>, A.J. et. al. 2015</a:t>
            </a:r>
            <a:r>
              <a:rPr lang="en-US" sz="1200" i="1" dirty="0" smtClean="0"/>
              <a:t>. Bouncing Back: Plant-Associated Soil Microbes Respond Rapidly to Prairie Establishment. </a:t>
            </a:r>
            <a:r>
              <a:rPr lang="en-US" sz="1200" b="1" dirty="0" err="1" smtClean="0"/>
              <a:t>PLoS</a:t>
            </a:r>
            <a:r>
              <a:rPr lang="en-US" sz="1200" b="1" dirty="0" smtClean="0"/>
              <a:t> ONE</a:t>
            </a:r>
            <a:r>
              <a:rPr lang="en-US" sz="1200" dirty="0" smtClean="0"/>
              <a:t>, </a:t>
            </a:r>
            <a:r>
              <a:rPr lang="en-US" sz="1200" dirty="0" err="1" smtClean="0"/>
              <a:t>doi</a:t>
            </a:r>
            <a:r>
              <a:rPr lang="en-US" sz="1200" dirty="0" smtClean="0"/>
              <a:t>: </a:t>
            </a:r>
            <a:r>
              <a:rPr lang="fr-FR" sz="1200" dirty="0"/>
              <a:t>10.1371/journal.pone.</a:t>
            </a:r>
            <a:r>
              <a:rPr lang="fr-FR" sz="1200" dirty="0" smtClean="0"/>
              <a:t>0115775</a:t>
            </a:r>
            <a:r>
              <a:rPr lang="en-US" sz="1200" dirty="0" smtClean="0"/>
              <a:t>.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1502658"/>
            <a:ext cx="4762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To understand the response of soil microbial communities to altered land use.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" y="2325231"/>
            <a:ext cx="49244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Used an existing cropping experiment to study how land use and land cover changes of prairie restoration affect the soil microbial community.</a:t>
            </a:r>
          </a:p>
          <a:p>
            <a:pPr lvl="0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Tracked total microbial biomass, functional group biomass, and overall lipid composition in matched plots of continuous corn and prairie 2-4 years after the prairie’s establishment on formerly cropped land.</a:t>
            </a:r>
          </a:p>
          <a:p>
            <a:pPr lvl="0"/>
            <a:endParaRPr lang="en-US" sz="1500" dirty="0" smtClean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68" y="4463296"/>
            <a:ext cx="906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Lipid biomarkers, which can be used as indicators of the dominant taxa in a microbial community, revealed differing composition between corn and prairie soil microbial communities soon after establishment.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Total biomass, </a:t>
            </a:r>
            <a:r>
              <a:rPr lang="en-US" sz="1500" dirty="0" err="1" smtClean="0">
                <a:latin typeface="+mn-lt"/>
              </a:rPr>
              <a:t>arbuscular</a:t>
            </a:r>
            <a:r>
              <a:rPr lang="en-US" sz="1500" dirty="0" smtClean="0">
                <a:latin typeface="+mn-lt"/>
              </a:rPr>
              <a:t> </a:t>
            </a:r>
            <a:r>
              <a:rPr lang="en-US" sz="1500" dirty="0" err="1" smtClean="0">
                <a:latin typeface="+mn-lt"/>
              </a:rPr>
              <a:t>mycorrhizal</a:t>
            </a:r>
            <a:r>
              <a:rPr lang="en-US" sz="1500" dirty="0" smtClean="0">
                <a:latin typeface="+mn-lt"/>
              </a:rPr>
              <a:t> fungi biomass, and Gram-negative bacteria biomass were significantly higher in restored prairie plots, approaching levels found in long-established, unmanaged plots.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+mn-lt"/>
              </a:rPr>
              <a:t>These results indicate that the microbial community in agricultural soils can shift rapidly (within 2 years) after establishment in agricultural soils, and </a:t>
            </a:r>
            <a:r>
              <a:rPr lang="en-US" sz="1500" i="1" dirty="0" smtClean="0">
                <a:latin typeface="+mn-lt"/>
              </a:rPr>
              <a:t>bounce back </a:t>
            </a:r>
            <a:r>
              <a:rPr lang="en-US" sz="1500" dirty="0" smtClean="0">
                <a:latin typeface="+mn-lt"/>
              </a:rPr>
              <a:t>to levels similar to those of conservation prairies.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journal.pone.0115775.g0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143000"/>
            <a:ext cx="3658583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81600" y="4114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Absolute abundance of microbial functional group lipid biomarkers: </a:t>
            </a:r>
            <a:r>
              <a:rPr lang="en-US" sz="800" dirty="0" smtClean="0"/>
              <a:t>(a) </a:t>
            </a:r>
            <a:r>
              <a:rPr lang="en-US" sz="800" dirty="0" err="1"/>
              <a:t>arbuscular</a:t>
            </a:r>
            <a:r>
              <a:rPr lang="en-US" sz="800" dirty="0"/>
              <a:t> </a:t>
            </a:r>
            <a:r>
              <a:rPr lang="en-US" sz="800" dirty="0" err="1"/>
              <a:t>mycorrhizal</a:t>
            </a:r>
            <a:r>
              <a:rPr lang="en-US" sz="800" dirty="0"/>
              <a:t> fungi; </a:t>
            </a:r>
            <a:r>
              <a:rPr lang="en-US" sz="800" dirty="0" smtClean="0"/>
              <a:t>(b) </a:t>
            </a:r>
            <a:r>
              <a:rPr lang="en-US" sz="800" dirty="0" err="1"/>
              <a:t>actinomycetes</a:t>
            </a:r>
            <a:r>
              <a:rPr lang="en-US" sz="800" dirty="0"/>
              <a:t>; </a:t>
            </a:r>
            <a:r>
              <a:rPr lang="en-US" sz="800" dirty="0" smtClean="0"/>
              <a:t>(c) </a:t>
            </a:r>
            <a:r>
              <a:rPr lang="en-US" sz="800" dirty="0"/>
              <a:t>Gram-negative bacteria; </a:t>
            </a:r>
            <a:r>
              <a:rPr lang="en-US" sz="800" dirty="0" smtClean="0"/>
              <a:t>(d) </a:t>
            </a:r>
            <a:r>
              <a:rPr lang="en-US" sz="800" dirty="0"/>
              <a:t>Gram-positive </a:t>
            </a:r>
            <a:r>
              <a:rPr lang="en-US" sz="800" dirty="0" smtClean="0"/>
              <a:t>bacteria in recently established corn and prairie biomass cropping systems and long-established, unmanaged baseline prairies. Baseline represents corn fields in the area; Wisconsin bars represent state-wide data.</a:t>
            </a:r>
            <a:endParaRPr lang="en-US" sz="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HUBDOC-169-504</_dlc_DocId>
    <_dlc_DocIdUrl xmlns="f66da2ca-f37c-4205-929f-e8e9af1907d3">
      <Url>https://intranet.wei.wisc.edu/glbrc/doe/_layouts/15/DocIdRedir.aspx?ID=HUBDOC-169-504</Url>
      <Description>HUBDOC-169-504</Description>
    </_dlc_DocIdUrl>
  </documentManagement>
</p:properties>
</file>

<file path=customXml/itemProps1.xml><?xml version="1.0" encoding="utf-8"?>
<ds:datastoreItem xmlns:ds="http://schemas.openxmlformats.org/officeDocument/2006/customXml" ds:itemID="{E0DB0C73-4F0B-4FD0-8D92-2FFA9CA5A8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D8729A-6224-48A2-8B02-73DB499F1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9A159-B3B1-4DE7-BD4B-B99B86C325C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60DD54D-D75F-4386-AD56-30D86D519EAA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9994</TotalTime>
  <Words>267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868</cp:revision>
  <dcterms:created xsi:type="dcterms:W3CDTF">2010-02-04T19:54:00Z</dcterms:created>
  <dcterms:modified xsi:type="dcterms:W3CDTF">2015-11-03T02:51:15Z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b85223d9-9149-4d3b-ae33-d945fe283d33</vt:lpwstr>
  </property>
  <property fmtid="{D5CDD505-2E9C-101B-9397-08002B2CF9AE}" pid="4" name="TaxKeyword">
    <vt:lpwstr/>
  </property>
</Properties>
</file>