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5" autoAdjust="0"/>
    <p:restoredTop sz="97182" autoAdjust="0"/>
  </p:normalViewPr>
  <p:slideViewPr>
    <p:cSldViewPr>
      <p:cViewPr>
        <p:scale>
          <a:sx n="150" d="100"/>
          <a:sy n="150" d="100"/>
        </p:scale>
        <p:origin x="-128" y="-16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3/3/16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3/3/16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tif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0"/>
            <a:ext cx="51054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Structural Basis of </a:t>
            </a:r>
            <a:r>
              <a:rPr lang="en-US" sz="2400" b="1" dirty="0" err="1" smtClean="0">
                <a:latin typeface="+mn-lt"/>
              </a:rPr>
              <a:t>Stereospecificity</a:t>
            </a:r>
            <a:r>
              <a:rPr lang="en-US" sz="2400" b="1" dirty="0" smtClean="0">
                <a:latin typeface="+mn-lt"/>
              </a:rPr>
              <a:t> in Enzymatic Cleavage of Lignin </a:t>
            </a:r>
            <a:r>
              <a:rPr lang="en-US" sz="2400" b="1" dirty="0">
                <a:latin typeface="+mn-lt"/>
              </a:rPr>
              <a:t>B</a:t>
            </a:r>
            <a:r>
              <a:rPr lang="en-US" sz="2400" b="1" dirty="0" smtClean="0">
                <a:latin typeface="+mn-lt"/>
              </a:rPr>
              <a:t>onds</a:t>
            </a:r>
            <a:endParaRPr lang="en-US" sz="24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142998"/>
            <a:ext cx="533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To determine the structural basis for stereo-</a:t>
            </a:r>
          </a:p>
          <a:p>
            <a:r>
              <a:rPr lang="en-US" sz="1600" dirty="0" smtClean="0">
                <a:latin typeface="+mn-lt"/>
              </a:rPr>
              <a:t>specificity of bacterial enzymes involved in </a:t>
            </a:r>
            <a:r>
              <a:rPr lang="en-US" sz="1600" dirty="0" smtClean="0">
                <a:latin typeface="Symbol"/>
              </a:rPr>
              <a:t>b</a:t>
            </a:r>
            <a:r>
              <a:rPr lang="en-US" sz="1600" dirty="0" smtClean="0">
                <a:latin typeface="+mn-lt"/>
              </a:rPr>
              <a:t>-aryl ether bond cleavage of lignin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19812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r>
              <a:rPr lang="en-US" sz="1600" dirty="0" smtClean="0">
                <a:latin typeface="+mn-lt"/>
              </a:rPr>
              <a:t> Solve crystal structures and conduct corresponding biochemical analyses for </a:t>
            </a:r>
            <a:r>
              <a:rPr lang="en-US" sz="1600" dirty="0" err="1" smtClean="0">
                <a:latin typeface="+mn-lt"/>
              </a:rPr>
              <a:t>LigE</a:t>
            </a:r>
            <a:r>
              <a:rPr lang="en-US" sz="1600" dirty="0" smtClean="0">
                <a:latin typeface="+mn-lt"/>
              </a:rPr>
              <a:t> and </a:t>
            </a:r>
            <a:r>
              <a:rPr lang="en-US" sz="1600" dirty="0" err="1" smtClean="0">
                <a:latin typeface="+mn-lt"/>
              </a:rPr>
              <a:t>LigF</a:t>
            </a:r>
            <a:r>
              <a:rPr lang="en-US" sz="1600" dirty="0" smtClean="0">
                <a:latin typeface="+mn-lt"/>
              </a:rPr>
              <a:t> protein variants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199" y="2590800"/>
            <a:ext cx="5410201" cy="3354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+mn-lt"/>
              </a:rPr>
              <a:t>LigE</a:t>
            </a:r>
            <a:r>
              <a:rPr lang="en-US" sz="1600" dirty="0" smtClean="0">
                <a:latin typeface="+mn-lt"/>
              </a:rPr>
              <a:t> and </a:t>
            </a:r>
            <a:r>
              <a:rPr lang="en-US" sz="1600" dirty="0" err="1" smtClean="0">
                <a:latin typeface="+mn-lt"/>
              </a:rPr>
              <a:t>LigF</a:t>
            </a:r>
            <a:r>
              <a:rPr lang="en-US" sz="1600" dirty="0" smtClean="0">
                <a:latin typeface="+mn-lt"/>
              </a:rPr>
              <a:t> possess dramatically different structural arrangements within the monomers and different dimer interfaces; as a result, the substrate binding surfaces of these two enzymes are on opposite faces, hence introducing </a:t>
            </a:r>
            <a:r>
              <a:rPr lang="en-US" sz="1600" dirty="0" err="1" smtClean="0">
                <a:latin typeface="+mn-lt"/>
              </a:rPr>
              <a:t>stereospecificity</a:t>
            </a:r>
            <a:r>
              <a:rPr lang="en-US" sz="1600" dirty="0" smtClean="0">
                <a:latin typeface="+mn-lt"/>
              </a:rPr>
              <a:t>.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As lignin is the most abundant aromatic polymer in nature, this collaborative study</a:t>
            </a:r>
            <a:r>
              <a:rPr lang="en-US" sz="1600" baseline="30000" dirty="0" smtClean="0">
                <a:latin typeface="+mn-lt"/>
              </a:rPr>
              <a:t>1</a:t>
            </a:r>
            <a:r>
              <a:rPr lang="en-US" sz="1600" dirty="0" smtClean="0">
                <a:latin typeface="+mn-lt"/>
              </a:rPr>
              <a:t> by GLBRC, JBEI, and others, combined with a second study,</a:t>
            </a:r>
            <a:r>
              <a:rPr lang="en-US" sz="1600" baseline="30000" dirty="0" smtClean="0">
                <a:latin typeface="+mn-lt"/>
              </a:rPr>
              <a:t>2</a:t>
            </a:r>
            <a:r>
              <a:rPr lang="en-US" sz="1600" dirty="0" smtClean="0">
                <a:latin typeface="+mn-lt"/>
              </a:rPr>
              <a:t> informs broader lignin valorization efforts that will ultimately enable the development of efficient pathways for the conversion of lignin into renewable aromatics with applications in advanced biofuels and chemicals.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</a:t>
            </a:r>
            <a:r>
              <a:rPr lang="en-US" sz="1200" b="1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</a:t>
            </a:r>
            <a:r>
              <a:rPr lang="en-US" sz="1200" b="1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March</a:t>
            </a:r>
            <a:r>
              <a:rPr lang="en-US" sz="1200" b="1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2016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 descr="JBC_Fig5.t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990600"/>
            <a:ext cx="3479973" cy="4876800"/>
          </a:xfrm>
          <a:prstGeom prst="rect">
            <a:avLst/>
          </a:prstGeom>
        </p:spPr>
      </p:pic>
      <p:pic>
        <p:nvPicPr>
          <p:cNvPr id="15" name="Picture 14" descr="jbei-logo_tonal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608968"/>
            <a:ext cx="1143000" cy="54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52400" y="5943600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aseline="30000" dirty="0">
                <a:latin typeface="Arial"/>
                <a:cs typeface="Arial"/>
              </a:rPr>
              <a:t>1 </a:t>
            </a:r>
            <a:r>
              <a:rPr lang="en-US" sz="1000" dirty="0" err="1">
                <a:latin typeface="Arial"/>
                <a:cs typeface="Arial"/>
              </a:rPr>
              <a:t>Helmich</a:t>
            </a:r>
            <a:r>
              <a:rPr lang="en-US" sz="1000" dirty="0">
                <a:latin typeface="Arial"/>
                <a:cs typeface="Arial"/>
              </a:rPr>
              <a:t> KE, et al. 2016. </a:t>
            </a:r>
            <a:r>
              <a:rPr lang="en-US" sz="1000" i="1" dirty="0">
                <a:latin typeface="Arial"/>
                <a:cs typeface="Arial"/>
              </a:rPr>
              <a:t>Structural basis of </a:t>
            </a:r>
            <a:r>
              <a:rPr lang="en-US" sz="1000" i="1" dirty="0" err="1">
                <a:latin typeface="Arial"/>
                <a:cs typeface="Arial"/>
              </a:rPr>
              <a:t>stereospecificity</a:t>
            </a:r>
            <a:r>
              <a:rPr lang="en-US" sz="1000" i="1" dirty="0">
                <a:latin typeface="Arial"/>
                <a:cs typeface="Arial"/>
              </a:rPr>
              <a:t> in the bacterial enzymatic cleavage of b-aryl ether bonds in lignin</a:t>
            </a:r>
            <a:r>
              <a:rPr lang="en-US" sz="1000" dirty="0">
                <a:latin typeface="Arial"/>
                <a:cs typeface="Arial"/>
              </a:rPr>
              <a:t>. </a:t>
            </a:r>
            <a:r>
              <a:rPr lang="en-US" sz="1000" b="1" dirty="0">
                <a:latin typeface="Arial"/>
                <a:cs typeface="Arial"/>
              </a:rPr>
              <a:t>The Journal of Biological Chemistry</a:t>
            </a:r>
            <a:r>
              <a:rPr lang="en-US" sz="1000" dirty="0">
                <a:latin typeface="Arial"/>
                <a:cs typeface="Arial"/>
              </a:rPr>
              <a:t>,</a:t>
            </a:r>
            <a:r>
              <a:rPr lang="en-US" sz="1000" b="1" dirty="0">
                <a:latin typeface="Arial"/>
                <a:cs typeface="Arial"/>
              </a:rPr>
              <a:t> </a:t>
            </a:r>
            <a:r>
              <a:rPr lang="ro-RO" sz="1000" dirty="0"/>
              <a:t>doi:10.1074/</a:t>
            </a:r>
            <a:r>
              <a:rPr lang="ro-RO" sz="1000" dirty="0" smtClean="0"/>
              <a:t>jbc.M115.69430</a:t>
            </a:r>
            <a:r>
              <a:rPr lang="en-US" sz="1000" dirty="0" smtClean="0">
                <a:latin typeface="Arial"/>
                <a:cs typeface="Arial"/>
              </a:rPr>
              <a:t>.  </a:t>
            </a:r>
            <a:endParaRPr lang="en-US" sz="1000" dirty="0">
              <a:latin typeface="Arial"/>
              <a:cs typeface="Arial"/>
            </a:endParaRPr>
          </a:p>
          <a:p>
            <a:r>
              <a:rPr lang="en-US" sz="1000" baseline="30000" dirty="0">
                <a:latin typeface="Arial"/>
                <a:cs typeface="Arial"/>
              </a:rPr>
              <a:t>2 </a:t>
            </a:r>
            <a:r>
              <a:rPr lang="en-US" sz="1000" dirty="0">
                <a:latin typeface="Arial"/>
                <a:cs typeface="Arial"/>
              </a:rPr>
              <a:t>Pereira, JH, et al. 2016. </a:t>
            </a:r>
            <a:r>
              <a:rPr lang="en-US" sz="1000" i="1" dirty="0">
                <a:latin typeface="Arial"/>
                <a:cs typeface="Arial"/>
              </a:rPr>
              <a:t>Structural and biochemical characterization of the early and late enzymes in the lignin b-aryl ether cleavage pathway from </a:t>
            </a:r>
            <a:r>
              <a:rPr lang="en-US" sz="1000" i="1" dirty="0" err="1">
                <a:latin typeface="Arial"/>
                <a:cs typeface="Arial"/>
              </a:rPr>
              <a:t>Sphingobium</a:t>
            </a:r>
            <a:r>
              <a:rPr lang="en-US" sz="1000" i="1" dirty="0">
                <a:latin typeface="Arial"/>
                <a:cs typeface="Arial"/>
              </a:rPr>
              <a:t> </a:t>
            </a:r>
            <a:r>
              <a:rPr lang="en-US" sz="1000" i="1" dirty="0" err="1">
                <a:latin typeface="Arial"/>
                <a:cs typeface="Arial"/>
              </a:rPr>
              <a:t>sp</a:t>
            </a:r>
            <a:r>
              <a:rPr lang="en-US" sz="1000" i="1" dirty="0">
                <a:latin typeface="Arial"/>
                <a:cs typeface="Arial"/>
              </a:rPr>
              <a:t> SYK-6</a:t>
            </a:r>
            <a:r>
              <a:rPr lang="en-US" sz="1000" dirty="0">
                <a:latin typeface="Arial"/>
                <a:cs typeface="Arial"/>
              </a:rPr>
              <a:t>. </a:t>
            </a:r>
            <a:r>
              <a:rPr lang="en-US" sz="1000" b="1" dirty="0">
                <a:latin typeface="Arial"/>
                <a:cs typeface="Arial"/>
              </a:rPr>
              <a:t>The Journal of Biological Chemistry</a:t>
            </a:r>
            <a:r>
              <a:rPr lang="en-US" sz="1000" dirty="0">
                <a:latin typeface="Arial"/>
                <a:cs typeface="Arial"/>
              </a:rPr>
              <a:t>,</a:t>
            </a:r>
            <a:r>
              <a:rPr lang="en-US" sz="1000" b="1" dirty="0">
                <a:latin typeface="Arial"/>
                <a:cs typeface="Arial"/>
              </a:rPr>
              <a:t> </a:t>
            </a:r>
            <a:r>
              <a:rPr lang="ro-RO" sz="1000" dirty="0"/>
              <a:t>doi:10.1074/</a:t>
            </a:r>
            <a:r>
              <a:rPr lang="ro-RO" sz="1000" dirty="0" smtClean="0"/>
              <a:t>jbc.M115.700427.</a:t>
            </a:r>
            <a:endParaRPr lang="en-US"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HUBDOC-92-422</_dlc_DocId>
    <_dlc_DocIdUrl xmlns="f66da2ca-f37c-4205-929f-e8e9af1907d3">
      <Url>https://intranet.wei.wisc.edu/glbrc/doe/_layouts/15/DocIdRedir.aspx?ID=HUBDOC-92-422</Url>
      <Description>HUBDOC-92-422</Description>
    </_dlc_DocIdUrl>
    <_dlc_DocIdPersistId xmlns="f66da2ca-f37c-4205-929f-e8e9af1907d3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598d3dbc-fa83-42fa-b207-889270677883"/>
    <ds:schemaRef ds:uri="http://purl.org/dc/dcmitype/"/>
    <ds:schemaRef ds:uri="f66da2ca-f37c-4205-929f-e8e9af1907d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8619</TotalTime>
  <Words>251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Eva Ziegelhoffer</cp:lastModifiedBy>
  <cp:revision>891</cp:revision>
  <dcterms:created xsi:type="dcterms:W3CDTF">2010-02-04T19:54:00Z</dcterms:created>
  <dcterms:modified xsi:type="dcterms:W3CDTF">2016-03-03T18:02:37Z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2fd643f2-13e5-44f2-a37c-6531dcee4fad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