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 varScale="1">
        <p:scale>
          <a:sx n="115" d="100"/>
          <a:sy n="115" d="100"/>
        </p:scale>
        <p:origin x="-448" y="-9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5/20/15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5/20/15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27709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762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Process design and analysis of </a:t>
            </a:r>
            <a:r>
              <a:rPr lang="en-US" sz="2000" b="1" dirty="0" err="1" smtClean="0">
                <a:latin typeface="+mn-lt"/>
              </a:rPr>
              <a:t>lignocellulosic</a:t>
            </a:r>
            <a:r>
              <a:rPr lang="en-US" sz="2000" b="1" dirty="0" smtClean="0">
                <a:latin typeface="+mn-lt"/>
              </a:rPr>
              <a:t> biomass to biofuel using the renewable solvent </a:t>
            </a:r>
            <a:r>
              <a:rPr lang="en-US" sz="2000" b="1" dirty="0" err="1" smtClean="0">
                <a:latin typeface="+mn-lt"/>
              </a:rPr>
              <a:t>γ-valerolactone</a:t>
            </a:r>
            <a:r>
              <a:rPr lang="en-US" sz="2000" b="1" dirty="0" smtClean="0">
                <a:latin typeface="+mn-lt"/>
              </a:rPr>
              <a:t> (GVL)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445" y="6227802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Han, J., </a:t>
            </a:r>
            <a:r>
              <a:rPr lang="en-US" sz="1000" dirty="0" err="1"/>
              <a:t>Luterbacher</a:t>
            </a:r>
            <a:r>
              <a:rPr lang="en-US" sz="1000" dirty="0"/>
              <a:t>, J.S., Alonso, D.M., </a:t>
            </a:r>
            <a:r>
              <a:rPr lang="en-US" sz="1000" dirty="0" err="1"/>
              <a:t>Dumesic</a:t>
            </a:r>
            <a:r>
              <a:rPr lang="en-US" sz="1000" dirty="0"/>
              <a:t>, J.A., </a:t>
            </a:r>
            <a:r>
              <a:rPr lang="en-US" sz="1000" dirty="0" err="1"/>
              <a:t>Maravelias</a:t>
            </a:r>
            <a:r>
              <a:rPr lang="en-US" sz="1000" dirty="0"/>
              <a:t>, C.T., 2015. A </a:t>
            </a:r>
            <a:r>
              <a:rPr lang="en-US" sz="1000" dirty="0" err="1"/>
              <a:t>lignocellulosic</a:t>
            </a:r>
            <a:r>
              <a:rPr lang="en-US" sz="1000" dirty="0"/>
              <a:t> ethanol strategy via </a:t>
            </a:r>
            <a:r>
              <a:rPr lang="en-US" sz="1000" dirty="0" err="1"/>
              <a:t>nonenzymatic</a:t>
            </a:r>
            <a:r>
              <a:rPr lang="en-US" sz="1000" dirty="0"/>
              <a:t> sugar production: process synthesis and analysis. </a:t>
            </a:r>
            <a:r>
              <a:rPr lang="en-US" sz="1000" dirty="0" err="1"/>
              <a:t>BioresourceTechnology</a:t>
            </a:r>
            <a:r>
              <a:rPr lang="en-US" sz="1000" dirty="0"/>
              <a:t> 182, 258-266.</a:t>
            </a:r>
          </a:p>
          <a:p>
            <a:endParaRPr lang="en-US" sz="10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034296"/>
            <a:ext cx="3390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Design </a:t>
            </a:r>
            <a:r>
              <a:rPr lang="en-US" sz="1600" dirty="0" smtClean="0">
                <a:latin typeface="+mn-lt"/>
              </a:rPr>
              <a:t>a process for ethanol production from lignocellulosic biomass using GVL, evaluate the economic feasibility, and identify steps that may be targeted for improvement</a:t>
            </a:r>
            <a:endParaRPr lang="en-US" sz="16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2667000"/>
            <a:ext cx="8953500" cy="4370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Process uses the green solvent GVL and dilute acid to deconstruct </a:t>
            </a:r>
            <a:r>
              <a:rPr lang="en-US" sz="1600" dirty="0" err="1" smtClean="0">
                <a:latin typeface="+mn-lt"/>
              </a:rPr>
              <a:t>lignocellulosic</a:t>
            </a:r>
            <a:r>
              <a:rPr lang="en-US" sz="1600" dirty="0" smtClean="0">
                <a:latin typeface="+mn-lt"/>
              </a:rPr>
              <a:t> biomass without the use of expensive enzymes (e.g. </a:t>
            </a:r>
            <a:r>
              <a:rPr lang="en-US" sz="1600" dirty="0" err="1" smtClean="0">
                <a:latin typeface="+mn-lt"/>
              </a:rPr>
              <a:t>cellulases</a:t>
            </a:r>
            <a:r>
              <a:rPr lang="en-US" sz="1600" dirty="0" smtClean="0">
                <a:latin typeface="+mn-lt"/>
              </a:rPr>
              <a:t>)</a:t>
            </a: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L</a:t>
            </a:r>
            <a:r>
              <a:rPr lang="en-US" sz="1600" dirty="0" smtClean="0">
                <a:latin typeface="+mn-lt"/>
              </a:rPr>
              <a:t>iquid extraction to generate aqueous sugar stream, which is fermented to ethanol by yeast 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Downstream </a:t>
            </a:r>
            <a:r>
              <a:rPr lang="en-US" sz="1600" dirty="0" smtClean="0">
                <a:latin typeface="+mn-lt"/>
              </a:rPr>
              <a:t>separation of GVL and lignin allows recycling of solvent and lignin utilization (e.g., burned for heat and electricity)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Evaluate </a:t>
            </a:r>
            <a:r>
              <a:rPr lang="en-US" sz="1600" dirty="0" err="1" smtClean="0">
                <a:latin typeface="+mn-lt"/>
              </a:rPr>
              <a:t>technoeconomic</a:t>
            </a:r>
            <a:r>
              <a:rPr lang="en-US" sz="1600" dirty="0" smtClean="0">
                <a:latin typeface="+mn-lt"/>
              </a:rPr>
              <a:t> parameters (process/energy efficiencies, capital and operating costs, minimum selling price, etc.) and compare to other ethanol production processes 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lvl="0"/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4876800"/>
            <a:ext cx="8877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The GVL process yields ethanol at a minimum selling price of $5 per gallon of gasoline equivalent, thus making it competitive with other current biofuel production strategies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+mn-lt"/>
              </a:rPr>
              <a:t>GVL:biomass</a:t>
            </a:r>
            <a:r>
              <a:rPr lang="en-US" sz="1600" dirty="0" smtClean="0">
                <a:latin typeface="+mn-lt"/>
              </a:rPr>
              <a:t> ratio is a key parameter; future efforts aim to lower this ratio for economic improvement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May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838200"/>
            <a:ext cx="5484341" cy="2057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HUBDOC-169-483</_dlc_DocId>
    <_dlc_DocIdUrl xmlns="f66da2ca-f37c-4205-929f-e8e9af1907d3">
      <Url>https://intranet.wei.wisc.edu/glbrc/doe/_layouts/15/DocIdRedir.aspx?ID=HUBDOC-169-483</Url>
      <Description>HUBDOC-169-483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7947</TotalTime>
  <Words>258</Words>
  <Application>Microsoft Macintosh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874</cp:revision>
  <dcterms:created xsi:type="dcterms:W3CDTF">2010-02-04T19:54:00Z</dcterms:created>
  <dcterms:modified xsi:type="dcterms:W3CDTF">2015-05-20T19:27:51Z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9124e2b2-107b-4407-be77-c4424c296d73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