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00" autoAdjust="0"/>
    <p:restoredTop sz="98584" autoAdjust="0"/>
  </p:normalViewPr>
  <p:slideViewPr>
    <p:cSldViewPr>
      <p:cViewPr>
        <p:scale>
          <a:sx n="150" d="100"/>
          <a:sy n="150" d="100"/>
        </p:scale>
        <p:origin x="-84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7/16/15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7/16/15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2F47E-A9F9-4782-8BF9-7C8190EEA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February 2012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C0BFDF7F-2091-42BD-85DF-1CF805A99A6D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  February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32B0-6110-410B-9E53-9710875950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A0415-386A-4E84-B7C8-D558A72B0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2F2B-438B-40BD-A6C3-DEF1FBC8D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6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July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87" r:id="rId2"/>
    <p:sldLayoutId id="2147484088" r:id="rId3"/>
    <p:sldLayoutId id="2147484080" r:id="rId4"/>
    <p:sldLayoutId id="2147484081" r:id="rId5"/>
    <p:sldLayoutId id="2147484082" r:id="rId6"/>
    <p:sldLayoutId id="2147484092" r:id="rId7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Perennial Biofuel Crops Use Water at Levels Similar to Corn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6243935"/>
            <a:ext cx="891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Hamilton, S.K. et. al. 2015</a:t>
            </a:r>
            <a:r>
              <a:rPr lang="en-US" sz="1100" i="1" dirty="0" smtClean="0"/>
              <a:t>. Comparative water use by maize, perennial crops, restored prairie, and poplar trees in the US Midwest. </a:t>
            </a:r>
            <a:r>
              <a:rPr lang="en-US" sz="1100" b="1" dirty="0" smtClean="0"/>
              <a:t>Environmental Research Letters</a:t>
            </a:r>
            <a:r>
              <a:rPr lang="en-US" sz="1100" dirty="0" smtClean="0"/>
              <a:t>, </a:t>
            </a:r>
            <a:r>
              <a:rPr lang="en-US" sz="1100" dirty="0" err="1" smtClean="0"/>
              <a:t>doi</a:t>
            </a:r>
            <a:r>
              <a:rPr lang="en-US" sz="1100" dirty="0" smtClean="0"/>
              <a:t>: </a:t>
            </a:r>
            <a:r>
              <a:rPr lang="en-US" sz="1100" dirty="0"/>
              <a:t>10.1088/1748-9326/10/6/064015</a:t>
            </a:r>
            <a:r>
              <a:rPr lang="en-US" sz="1100" dirty="0" smtClean="0"/>
              <a:t>.</a:t>
            </a:r>
            <a:endParaRPr lang="en-US" sz="11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1066800"/>
            <a:ext cx="34671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00" dirty="0" smtClean="0">
                <a:latin typeface="+mn-lt"/>
              </a:rPr>
              <a:t>To compare the water use of conventional corn crops </a:t>
            </a:r>
            <a:r>
              <a:rPr lang="en-US" sz="1500" dirty="0" smtClean="0">
                <a:latin typeface="+mn-lt"/>
              </a:rPr>
              <a:t>to </a:t>
            </a:r>
            <a:r>
              <a:rPr lang="en-US" sz="1500" dirty="0" smtClean="0">
                <a:latin typeface="+mn-lt"/>
              </a:rPr>
              <a:t>“second generation” biofuel crops (perennial, non-food crops).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" y="1981200"/>
            <a:ext cx="652462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500" dirty="0" smtClean="0">
                <a:latin typeface="Calibri"/>
                <a:cs typeface="Calibri"/>
              </a:rPr>
              <a:t>Multi-year comparison of water use of </a:t>
            </a:r>
          </a:p>
          <a:p>
            <a:pPr lvl="0"/>
            <a:r>
              <a:rPr lang="en-US" sz="1500" dirty="0" smtClean="0">
                <a:latin typeface="Calibri"/>
                <a:cs typeface="Calibri"/>
              </a:rPr>
              <a:t>conventional annual corn crops to perennial</a:t>
            </a:r>
          </a:p>
          <a:p>
            <a:pPr lvl="0"/>
            <a:r>
              <a:rPr lang="en-US" sz="1500" dirty="0" smtClean="0">
                <a:latin typeface="Calibri"/>
                <a:cs typeface="Calibri"/>
              </a:rPr>
              <a:t>systems: </a:t>
            </a:r>
            <a:r>
              <a:rPr lang="en-US" sz="1500" dirty="0" err="1" smtClean="0">
                <a:latin typeface="Calibri"/>
                <a:cs typeface="Calibri"/>
              </a:rPr>
              <a:t>switchgrass</a:t>
            </a:r>
            <a:r>
              <a:rPr lang="en-US" sz="1500" dirty="0" smtClean="0">
                <a:latin typeface="Calibri"/>
                <a:cs typeface="Calibri"/>
              </a:rPr>
              <a:t>, </a:t>
            </a:r>
            <a:r>
              <a:rPr lang="en-US" sz="1500" dirty="0" err="1" smtClean="0">
                <a:latin typeface="Calibri"/>
                <a:cs typeface="Calibri"/>
              </a:rPr>
              <a:t>miscanthus</a:t>
            </a:r>
            <a:r>
              <a:rPr lang="en-US" sz="1500" dirty="0" smtClean="0">
                <a:latin typeface="Calibri"/>
                <a:cs typeface="Calibri"/>
              </a:rPr>
              <a:t>, native </a:t>
            </a:r>
          </a:p>
          <a:p>
            <a:pPr lvl="0"/>
            <a:r>
              <a:rPr lang="en-US" sz="1500" dirty="0" smtClean="0">
                <a:latin typeface="Calibri"/>
                <a:cs typeface="Calibri"/>
              </a:rPr>
              <a:t>grasses, restored prairie, and hybrid poplar.</a:t>
            </a:r>
          </a:p>
          <a:p>
            <a:pPr lvl="0"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 Using soil-water sensors to measure the rate of evapotranspiration in each cropping system during the growing season.</a:t>
            </a:r>
          </a:p>
          <a:p>
            <a:pPr lvl="0"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Experimental sites were located in SW MI and multi-year study allowed comparison between normal and drought years.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077831"/>
            <a:ext cx="9067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+mn-lt"/>
              </a:rPr>
              <a:t>Differences in biomass production determined variation in water use efficiency (WUE); </a:t>
            </a:r>
            <a:r>
              <a:rPr lang="en-US" sz="1500" dirty="0" err="1" smtClean="0">
                <a:latin typeface="+mn-lt"/>
              </a:rPr>
              <a:t>miscanthus</a:t>
            </a:r>
            <a:r>
              <a:rPr lang="en-US" sz="1500" dirty="0" smtClean="0">
                <a:latin typeface="+mn-lt"/>
              </a:rPr>
              <a:t> had the highest WUE for both normal and drought years (52-67 and 43 kg dry biomass/ha mm, respectively), followed by corn (40-59 and 29 kg/ha mm); native grasses and prairie were lower, and poplar was in the middle.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+mn-lt"/>
              </a:rPr>
              <a:t>Measured water use by perennial systems suggests that rain-fed perennial biomass crops in temperate humid climate have little impact on landscape water balances, whether replacing rain-fed corn on arable lands or successional vegetation on marginal lands.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+mn-lt"/>
              </a:rPr>
              <a:t>Crop evapotranspiration rates and its eventual effect on landscape water balances, appears not be as sensitive to climate change as originally assumed. </a:t>
            </a:r>
            <a:endParaRPr lang="en-US" sz="15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Screen Shot 2015-07-14 at 9.11.4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9" y="1143000"/>
            <a:ext cx="3060861" cy="2133600"/>
          </a:xfrm>
          <a:prstGeom prst="rect">
            <a:avLst/>
          </a:prstGeom>
        </p:spPr>
      </p:pic>
      <p:pic>
        <p:nvPicPr>
          <p:cNvPr id="10" name="Picture 9" descr="Screen Shot 2015-07-14 at 9.12.0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374" y="685800"/>
            <a:ext cx="2601626" cy="3352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Has been approved by AL - Needs to be edited:
- March 2015 to July 2015 on bottom left (couldn't figure out how to change it or re-do it!)
- Figure might need better resolution, just copied from paper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HUBDOC-169-490</_dlc_DocId>
    <_dlc_DocIdUrl xmlns="f66da2ca-f37c-4205-929f-e8e9af1907d3">
      <Url>https://intranet.wei.wisc.edu/glbrc/doe/_layouts/15/DocIdRedir.aspx?ID=HUBDOC-169-490</Url>
      <Description>HUBDOC-169-490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9A159-B3B1-4DE7-BD4B-B99B86C325C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60DD54D-D75F-4386-AD56-30D86D519EAA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0DB0C73-4F0B-4FD0-8D92-2FFA9CA5A8F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ABA71E-6294-45BB-B4FF-C030418AC5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9050</TotalTime>
  <Words>286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Perennial Water Use</dc:title>
  <dc:creator>palmian</dc:creator>
  <cp:keywords/>
  <cp:lastModifiedBy>Matt Wisniewski</cp:lastModifiedBy>
  <cp:revision>859</cp:revision>
  <dcterms:created xsi:type="dcterms:W3CDTF">2010-02-04T19:54:00Z</dcterms:created>
  <dcterms:modified xsi:type="dcterms:W3CDTF">2015-07-16T15:23:29Z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60984a94-b219-4edd-9926-013544aa5412</vt:lpwstr>
  </property>
  <property fmtid="{D5CDD505-2E9C-101B-9397-08002B2CF9AE}" pid="4" name="TaxKeyword">
    <vt:lpwstr/>
  </property>
</Properties>
</file>