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7"/>
  </p:notesMasterIdLst>
  <p:handoutMasterIdLst>
    <p:handoutMasterId r:id="rId8"/>
  </p:handoutMasterIdLst>
  <p:sldIdLst>
    <p:sldId id="437" r:id="rId6"/>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28AA3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415" autoAdjust="0"/>
    <p:restoredTop sz="81420" autoAdjust="0"/>
  </p:normalViewPr>
  <p:slideViewPr>
    <p:cSldViewPr>
      <p:cViewPr>
        <p:scale>
          <a:sx n="100" d="100"/>
          <a:sy n="100" d="100"/>
        </p:scale>
        <p:origin x="-1256" y="-80"/>
      </p:cViewPr>
      <p:guideLst>
        <p:guide orient="horz" pos="2400"/>
        <p:guide pos="4752"/>
      </p:guideLst>
    </p:cSldViewPr>
  </p:slideViewPr>
  <p:notesTextViewPr>
    <p:cViewPr>
      <p:scale>
        <a:sx n="100" d="100"/>
        <a:sy n="100" d="100"/>
      </p:scale>
      <p:origin x="0" y="944"/>
    </p:cViewPr>
  </p:notesTextViewPr>
  <p:sorterViewPr>
    <p:cViewPr>
      <p:scale>
        <a:sx n="66" d="100"/>
        <a:sy n="66" d="100"/>
      </p:scale>
      <p:origin x="0" y="0"/>
    </p:cViewPr>
  </p:sorterViewPr>
  <p:notesViewPr>
    <p:cSldViewPr>
      <p:cViewPr>
        <p:scale>
          <a:sx n="100" d="100"/>
          <a:sy n="100" d="100"/>
        </p:scale>
        <p:origin x="-1110"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customXml" Target="../customXml/item4.xml"/><Relationship Id="rId5" Type="http://schemas.openxmlformats.org/officeDocument/2006/relationships/slideMaster" Target="slideMasters/slideMaster1.xml"/><Relationship Id="rId6" Type="http://schemas.openxmlformats.org/officeDocument/2006/relationships/slide" Target="slides/slide1.xml"/><Relationship Id="rId7" Type="http://schemas.openxmlformats.org/officeDocument/2006/relationships/notesMaster" Target="notesMasters/notesMaster1.xml"/><Relationship Id="rId8" Type="http://schemas.openxmlformats.org/officeDocument/2006/relationships/handoutMaster" Target="handoutMasters/handoutMaster1.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167" tIns="46584" rIns="93167" bIns="46584" rtlCol="0"/>
          <a:lstStyle>
            <a:lvl1pPr algn="l" fontAlgn="auto">
              <a:spcBef>
                <a:spcPts val="0"/>
              </a:spcBef>
              <a:spcAft>
                <a:spcPts val="0"/>
              </a:spcAft>
              <a:defRPr sz="1200">
                <a:latin typeface="+mn-lt"/>
              </a:defRPr>
            </a:lvl1pPr>
          </a:lstStyle>
          <a:p>
            <a:pPr>
              <a:defRPr/>
            </a:pPr>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67" tIns="46584" rIns="93167" bIns="46584" rtlCol="0"/>
          <a:lstStyle>
            <a:lvl1pPr algn="r" fontAlgn="auto">
              <a:spcBef>
                <a:spcPts val="0"/>
              </a:spcBef>
              <a:spcAft>
                <a:spcPts val="0"/>
              </a:spcAft>
              <a:defRPr sz="1200">
                <a:latin typeface="+mn-lt"/>
              </a:defRPr>
            </a:lvl1pPr>
          </a:lstStyle>
          <a:p>
            <a:pPr>
              <a:defRPr/>
            </a:pPr>
            <a:fld id="{01933470-C82D-4D91-BC44-EDDF0F3DAA3C}" type="datetimeFigureOut">
              <a:rPr lang="en-US"/>
              <a:pPr>
                <a:defRPr/>
              </a:pPr>
              <a:t>1/14/15</a:t>
            </a:fld>
            <a:endParaRPr lang="en-US" dirty="0"/>
          </a:p>
        </p:txBody>
      </p:sp>
      <p:sp>
        <p:nvSpPr>
          <p:cNvPr id="4" name="Footer Placeholder 3"/>
          <p:cNvSpPr>
            <a:spLocks noGrp="1"/>
          </p:cNvSpPr>
          <p:nvPr>
            <p:ph type="ftr" sz="quarter" idx="2"/>
          </p:nvPr>
        </p:nvSpPr>
        <p:spPr>
          <a:xfrm>
            <a:off x="1" y="8829967"/>
            <a:ext cx="3037840" cy="464820"/>
          </a:xfrm>
          <a:prstGeom prst="rect">
            <a:avLst/>
          </a:prstGeom>
        </p:spPr>
        <p:txBody>
          <a:bodyPr vert="horz" lIns="93167" tIns="46584" rIns="93167" bIns="46584" rtlCol="0" anchor="b"/>
          <a:lstStyle>
            <a:lvl1pPr algn="l" fontAlgn="auto">
              <a:spcBef>
                <a:spcPts val="0"/>
              </a:spcBef>
              <a:spcAft>
                <a:spcPts val="0"/>
              </a:spcAft>
              <a:defRPr sz="1200">
                <a:latin typeface="+mn-lt"/>
              </a:defRPr>
            </a:lvl1pPr>
          </a:lstStyle>
          <a:p>
            <a:pPr>
              <a:defRPr/>
            </a:pPr>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67" tIns="46584" rIns="93167" bIns="46584" rtlCol="0" anchor="b"/>
          <a:lstStyle>
            <a:lvl1pPr algn="r" fontAlgn="auto">
              <a:spcBef>
                <a:spcPts val="0"/>
              </a:spcBef>
              <a:spcAft>
                <a:spcPts val="0"/>
              </a:spcAft>
              <a:defRPr sz="1200">
                <a:latin typeface="+mn-lt"/>
              </a:defRPr>
            </a:lvl1pPr>
          </a:lstStyle>
          <a:p>
            <a:pPr>
              <a:defRPr/>
            </a:pPr>
            <a:fld id="{CDC09BA1-F2D0-444F-980D-8F03A3EE7AE6}" type="slidenum">
              <a:rPr lang="en-US"/>
              <a:pPr>
                <a:defRPr/>
              </a:pPr>
              <a:t>‹#›</a:t>
            </a:fld>
            <a:endParaRPr lang="en-US" dirty="0"/>
          </a:p>
        </p:txBody>
      </p:sp>
    </p:spTree>
    <p:extLst>
      <p:ext uri="{BB962C8B-B14F-4D97-AF65-F5344CB8AC3E}">
        <p14:creationId xmlns:p14="http://schemas.microsoft.com/office/powerpoint/2010/main" val="11263690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167" tIns="46584" rIns="93167" bIns="46584" rtlCol="0"/>
          <a:lstStyle>
            <a:lvl1pPr algn="l" fontAlgn="auto">
              <a:spcBef>
                <a:spcPts val="0"/>
              </a:spcBef>
              <a:spcAft>
                <a:spcPts val="0"/>
              </a:spcAft>
              <a:defRPr sz="1200">
                <a:latin typeface="+mn-lt"/>
              </a:defRPr>
            </a:lvl1pPr>
          </a:lstStyle>
          <a:p>
            <a:pPr>
              <a:defRPr/>
            </a:pP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67" tIns="46584" rIns="93167" bIns="46584" rtlCol="0"/>
          <a:lstStyle>
            <a:lvl1pPr algn="r" fontAlgn="auto">
              <a:spcBef>
                <a:spcPts val="0"/>
              </a:spcBef>
              <a:spcAft>
                <a:spcPts val="0"/>
              </a:spcAft>
              <a:defRPr sz="1200">
                <a:latin typeface="+mn-lt"/>
              </a:defRPr>
            </a:lvl1pPr>
          </a:lstStyle>
          <a:p>
            <a:pPr>
              <a:defRPr/>
            </a:pPr>
            <a:fld id="{D1BB9D18-7567-4D19-8665-5AE6C32131D1}" type="datetimeFigureOut">
              <a:rPr lang="en-US"/>
              <a:pPr>
                <a:defRPr/>
              </a:pPr>
              <a:t>1/14/15</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7" tIns="46584" rIns="93167" bIns="46584" rtlCol="0" anchor="ctr"/>
          <a:lstStyle/>
          <a:p>
            <a:pPr lvl="0"/>
            <a:endParaRPr lang="en-US" noProof="0"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67" tIns="46584" rIns="93167" bIns="46584"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1" y="8829967"/>
            <a:ext cx="3037840" cy="464820"/>
          </a:xfrm>
          <a:prstGeom prst="rect">
            <a:avLst/>
          </a:prstGeom>
        </p:spPr>
        <p:txBody>
          <a:bodyPr vert="horz" lIns="93167" tIns="46584" rIns="93167" bIns="46584" rtlCol="0" anchor="b"/>
          <a:lstStyle>
            <a:lvl1pPr algn="l" fontAlgn="auto">
              <a:spcBef>
                <a:spcPts val="0"/>
              </a:spcBef>
              <a:spcAft>
                <a:spcPts val="0"/>
              </a:spcAft>
              <a:defRPr sz="1200">
                <a:latin typeface="+mn-lt"/>
              </a:defRPr>
            </a:lvl1pPr>
          </a:lstStyle>
          <a:p>
            <a:pPr>
              <a:defRPr/>
            </a:pPr>
            <a:r>
              <a:rPr lang="en-US" dirty="0"/>
              <a:t>June 13-15, 2011</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67" tIns="46584" rIns="93167" bIns="46584" rtlCol="0" anchor="b"/>
          <a:lstStyle>
            <a:lvl1pPr algn="r" fontAlgn="auto">
              <a:spcBef>
                <a:spcPts val="0"/>
              </a:spcBef>
              <a:spcAft>
                <a:spcPts val="0"/>
              </a:spcAft>
              <a:defRPr sz="1200">
                <a:latin typeface="+mn-lt"/>
              </a:defRPr>
            </a:lvl1pPr>
          </a:lstStyle>
          <a:p>
            <a:pPr>
              <a:defRPr/>
            </a:pPr>
            <a:fld id="{7349337F-5096-4607-B08E-5CD7BA64E5E0}" type="slidenum">
              <a:rPr lang="en-US"/>
              <a:pPr>
                <a:defRPr/>
              </a:pPr>
              <a:t>‹#›</a:t>
            </a:fld>
            <a:endParaRPr lang="en-US" dirty="0"/>
          </a:p>
        </p:txBody>
      </p:sp>
    </p:spTree>
    <p:extLst>
      <p:ext uri="{BB962C8B-B14F-4D97-AF65-F5344CB8AC3E}">
        <p14:creationId xmlns:p14="http://schemas.microsoft.com/office/powerpoint/2010/main" val="7179943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ACA3CBC3-7A8E-4EEE-BFC3-2F119B620096}" type="slidenum">
              <a:rPr lang="en-US"/>
              <a:pPr/>
              <a:t>1</a:t>
            </a:fld>
            <a:endParaRPr lang="en-US" dirty="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noAutofit/>
          </a:bodyPr>
          <a:lstStyle/>
          <a:p>
            <a:pPr eaLnBrk="1" hangingPunct="1">
              <a:lnSpc>
                <a:spcPct val="80000"/>
              </a:lnSpc>
            </a:pPr>
            <a:r>
              <a:rPr lang="en-US" sz="700" b="1" dirty="0" smtClean="0"/>
              <a:t>Notes:</a:t>
            </a:r>
          </a:p>
          <a:p>
            <a:pPr marL="171450" indent="-171450" eaLnBrk="1" hangingPunct="1">
              <a:lnSpc>
                <a:spcPct val="80000"/>
              </a:lnSpc>
              <a:buFont typeface="Arial"/>
              <a:buChar char="•"/>
            </a:pPr>
            <a:r>
              <a:rPr lang="en-US" sz="700" b="0" dirty="0" smtClean="0"/>
              <a:t>Transportation of goods accounts for 25% of global energy consumption;</a:t>
            </a:r>
            <a:r>
              <a:rPr lang="en-US" sz="700" b="0" baseline="0" dirty="0" smtClean="0"/>
              <a:t> 95% of this transportation energy comes from petroleum</a:t>
            </a:r>
          </a:p>
          <a:p>
            <a:pPr marL="171450" indent="-171450" eaLnBrk="1" hangingPunct="1">
              <a:lnSpc>
                <a:spcPct val="80000"/>
              </a:lnSpc>
              <a:buFont typeface="Arial"/>
              <a:buChar char="•"/>
            </a:pPr>
            <a:r>
              <a:rPr lang="en-US" sz="700" b="0" baseline="0" dirty="0" smtClean="0"/>
              <a:t>An alternate source of transportation energy is fibrous plant material (i.e. cellulosic biofuel)</a:t>
            </a:r>
          </a:p>
          <a:p>
            <a:pPr marL="171450" indent="-171450" eaLnBrk="1" hangingPunct="1">
              <a:lnSpc>
                <a:spcPct val="80000"/>
              </a:lnSpc>
              <a:buFont typeface="Arial"/>
              <a:buChar char="•"/>
            </a:pPr>
            <a:r>
              <a:rPr lang="en-US" sz="700" b="0" dirty="0" smtClean="0"/>
              <a:t>This is</a:t>
            </a:r>
            <a:r>
              <a:rPr lang="en-US" sz="700" b="0" baseline="0" dirty="0" smtClean="0"/>
              <a:t> an active area of research for laboratory scientists, engineers, agronomists, etc. </a:t>
            </a:r>
          </a:p>
          <a:p>
            <a:pPr marL="171450" indent="-171450" eaLnBrk="1" hangingPunct="1">
              <a:lnSpc>
                <a:spcPct val="80000"/>
              </a:lnSpc>
              <a:buFont typeface="Arial"/>
              <a:buChar char="•"/>
            </a:pPr>
            <a:r>
              <a:rPr lang="en-US" sz="700" b="0" baseline="0" dirty="0" smtClean="0"/>
              <a:t>Many current investigations align with the </a:t>
            </a:r>
            <a:r>
              <a:rPr lang="en-US" sz="700" b="0" i="1" baseline="0" dirty="0" smtClean="0"/>
              <a:t>Next Generation Science Standards</a:t>
            </a:r>
          </a:p>
          <a:p>
            <a:pPr marL="171450" indent="-171450" eaLnBrk="1" hangingPunct="1">
              <a:lnSpc>
                <a:spcPct val="80000"/>
              </a:lnSpc>
              <a:buFont typeface="Arial"/>
              <a:buChar char="•"/>
            </a:pPr>
            <a:r>
              <a:rPr lang="en-US" sz="700" b="0" i="0" baseline="0" dirty="0" smtClean="0"/>
              <a:t>A laboratory protocol appropriate for </a:t>
            </a:r>
            <a:r>
              <a:rPr lang="en-US" sz="700" b="0" i="0" baseline="0" dirty="0" err="1" smtClean="0"/>
              <a:t>highschool</a:t>
            </a:r>
            <a:r>
              <a:rPr lang="en-US" sz="700" b="0" i="0" baseline="0" dirty="0" smtClean="0"/>
              <a:t> and undergraduate students, based on current investigations has been developed.</a:t>
            </a:r>
          </a:p>
          <a:p>
            <a:pPr marL="171450" indent="-171450" eaLnBrk="1" hangingPunct="1">
              <a:lnSpc>
                <a:spcPct val="80000"/>
              </a:lnSpc>
              <a:buFont typeface="Arial"/>
              <a:buChar char="•"/>
            </a:pPr>
            <a:r>
              <a:rPr lang="en-US" sz="700" b="0" i="0" baseline="0" dirty="0" smtClean="0"/>
              <a:t>This protocol can be adapted to a wide range of courses – tying current real-world issues, current scientific research, and classroom leading together.</a:t>
            </a:r>
          </a:p>
          <a:p>
            <a:pPr marL="171450" indent="-171450" eaLnBrk="1" hangingPunct="1">
              <a:lnSpc>
                <a:spcPct val="80000"/>
              </a:lnSpc>
              <a:buFont typeface="Arial"/>
              <a:buChar char="•"/>
            </a:pPr>
            <a:endParaRPr lang="en-US" sz="700" b="0" dirty="0" smtClean="0"/>
          </a:p>
          <a:p>
            <a:pPr eaLnBrk="1" hangingPunct="1">
              <a:lnSpc>
                <a:spcPct val="80000"/>
              </a:lnSpc>
            </a:pPr>
            <a:endParaRPr lang="en-US" sz="700" b="1" dirty="0" smtClean="0"/>
          </a:p>
          <a:p>
            <a:pPr eaLnBrk="1" hangingPunct="1">
              <a:lnSpc>
                <a:spcPct val="80000"/>
              </a:lnSpc>
            </a:pPr>
            <a:r>
              <a:rPr lang="en-US" sz="700" b="1" dirty="0" smtClean="0"/>
              <a:t>Facilitating Student Investigations into</a:t>
            </a:r>
            <a:r>
              <a:rPr lang="en-US" sz="700" b="1" baseline="0" dirty="0" smtClean="0"/>
              <a:t> Making Liquid Fuel from Plant Biomass:</a:t>
            </a:r>
            <a:endParaRPr lang="en-US" sz="700" b="1" dirty="0" smtClean="0"/>
          </a:p>
          <a:p>
            <a:r>
              <a:rPr lang="en-US" sz="1200" kern="1200" dirty="0" smtClean="0">
                <a:solidFill>
                  <a:schemeClr val="tx1"/>
                </a:solidFill>
                <a:effectLst/>
                <a:latin typeface="+mn-lt"/>
                <a:ea typeface="+mn-ea"/>
                <a:cs typeface="+mn-cs"/>
              </a:rPr>
              <a:t>In September, GLBRC Education and Outreach leaders John </a:t>
            </a:r>
            <a:r>
              <a:rPr lang="en-US" sz="1200" kern="1200" dirty="0" err="1" smtClean="0">
                <a:solidFill>
                  <a:schemeClr val="tx1"/>
                </a:solidFill>
                <a:effectLst/>
                <a:latin typeface="+mn-lt"/>
                <a:ea typeface="+mn-ea"/>
                <a:cs typeface="+mn-cs"/>
              </a:rPr>
              <a:t>Greenler</a:t>
            </a:r>
            <a:r>
              <a:rPr lang="en-US" sz="1200" kern="1200" dirty="0" smtClean="0">
                <a:solidFill>
                  <a:schemeClr val="tx1"/>
                </a:solidFill>
                <a:effectLst/>
                <a:latin typeface="+mn-lt"/>
                <a:ea typeface="+mn-ea"/>
                <a:cs typeface="+mn-cs"/>
              </a:rPr>
              <a:t> and </a:t>
            </a:r>
            <a:r>
              <a:rPr lang="en-US" sz="1200" kern="1200" dirty="0" err="1" smtClean="0">
                <a:solidFill>
                  <a:schemeClr val="tx1"/>
                </a:solidFill>
                <a:effectLst/>
                <a:latin typeface="+mn-lt"/>
                <a:ea typeface="+mn-ea"/>
                <a:cs typeface="+mn-cs"/>
              </a:rPr>
              <a:t>Leith</a:t>
            </a:r>
            <a:r>
              <a:rPr lang="en-US" sz="1200"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Nye, </a:t>
            </a:r>
            <a:r>
              <a:rPr lang="en-US" sz="1200" kern="1200" dirty="0" smtClean="0">
                <a:solidFill>
                  <a:schemeClr val="tx1"/>
                </a:solidFill>
                <a:effectLst/>
                <a:latin typeface="+mn-lt"/>
                <a:ea typeface="+mn-ea"/>
                <a:cs typeface="+mn-cs"/>
              </a:rPr>
              <a:t>in collaboration with Travis </a:t>
            </a:r>
            <a:r>
              <a:rPr lang="en-US" sz="1200" kern="1200" dirty="0" err="1" smtClean="0">
                <a:solidFill>
                  <a:schemeClr val="tx1"/>
                </a:solidFill>
                <a:effectLst/>
                <a:latin typeface="+mn-lt"/>
                <a:ea typeface="+mn-ea"/>
                <a:cs typeface="+mn-cs"/>
              </a:rPr>
              <a:t>Tangen</a:t>
            </a:r>
            <a:r>
              <a:rPr lang="en-US" sz="1200" kern="1200" dirty="0" smtClean="0">
                <a:solidFill>
                  <a:schemeClr val="tx1"/>
                </a:solidFill>
                <a:effectLst/>
                <a:latin typeface="+mn-lt"/>
                <a:ea typeface="+mn-ea"/>
                <a:cs typeface="+mn-cs"/>
              </a:rPr>
              <a:t> at the Wisconsin Alumni Research </a:t>
            </a:r>
            <a:r>
              <a:rPr lang="en-US" sz="1200" kern="1200" dirty="0" smtClean="0">
                <a:solidFill>
                  <a:schemeClr val="tx1"/>
                </a:solidFill>
                <a:effectLst/>
                <a:latin typeface="+mn-lt"/>
                <a:ea typeface="+mn-ea"/>
                <a:cs typeface="+mn-cs"/>
              </a:rPr>
              <a:t>Foundation, </a:t>
            </a:r>
            <a:r>
              <a:rPr lang="en-US" sz="1200" kern="1200" dirty="0" smtClean="0">
                <a:solidFill>
                  <a:schemeClr val="tx1"/>
                </a:solidFill>
                <a:effectLst/>
                <a:latin typeface="+mn-lt"/>
                <a:ea typeface="+mn-ea"/>
                <a:cs typeface="+mn-cs"/>
              </a:rPr>
              <a:t>published a laboratory protocol that facilitates student engagement in bioenergy research. This protocol, which is appropriate for high school chemistry, environmental science, biology, engineering, and agriculture classes, engages students in the inquiry process by experimenting with different types of biomass, varying pretreatments, </a:t>
            </a:r>
            <a:r>
              <a:rPr lang="en-US" sz="1200" kern="1200" smtClean="0">
                <a:solidFill>
                  <a:schemeClr val="tx1"/>
                </a:solidFill>
                <a:effectLst/>
                <a:latin typeface="+mn-lt"/>
                <a:ea typeface="+mn-ea"/>
                <a:cs typeface="+mn-cs"/>
              </a:rPr>
              <a:t>and </a:t>
            </a:r>
            <a:r>
              <a:rPr lang="en-US" sz="1200" kern="1200" smtClean="0">
                <a:solidFill>
                  <a:schemeClr val="tx1"/>
                </a:solidFill>
                <a:effectLst/>
                <a:latin typeface="+mn-lt"/>
                <a:ea typeface="+mn-ea"/>
                <a:cs typeface="+mn-cs"/>
              </a:rPr>
              <a:t>manipulating</a:t>
            </a:r>
            <a:r>
              <a:rPr lang="en-US" sz="1200" kern="1200" baseline="0" smtClean="0">
                <a:solidFill>
                  <a:schemeClr val="tx1"/>
                </a:solidFill>
                <a:effectLst/>
                <a:latin typeface="+mn-lt"/>
                <a:ea typeface="+mn-ea"/>
                <a:cs typeface="+mn-cs"/>
              </a:rPr>
              <a:t> </a:t>
            </a:r>
            <a:r>
              <a:rPr lang="en-US" sz="1200" kern="1200" smtClean="0">
                <a:solidFill>
                  <a:schemeClr val="tx1"/>
                </a:solidFill>
                <a:effectLst/>
                <a:latin typeface="+mn-lt"/>
                <a:ea typeface="+mn-ea"/>
                <a:cs typeface="+mn-cs"/>
              </a:rPr>
              <a:t>enzyme </a:t>
            </a:r>
            <a:r>
              <a:rPr lang="en-US" sz="1200" kern="1200" dirty="0" smtClean="0">
                <a:solidFill>
                  <a:schemeClr val="tx1"/>
                </a:solidFill>
                <a:effectLst/>
                <a:latin typeface="+mn-lt"/>
                <a:ea typeface="+mn-ea"/>
                <a:cs typeface="+mn-cs"/>
              </a:rPr>
              <a:t>and fermentation conditions. The investigation, which aligns with the new national science standards, also works as an engineering challenge in which students define problems associated with efficiently converting cellulosic biomass to ethanol.  </a:t>
            </a:r>
            <a:endParaRPr lang="en-US" sz="1200" kern="1200" dirty="0">
              <a:solidFill>
                <a:schemeClr val="tx1"/>
              </a:solidFill>
              <a:effectLst/>
              <a:latin typeface="+mn-lt"/>
              <a:ea typeface="+mn-ea"/>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8"/>
          <p:cNvSpPr/>
          <p:nvPr userDrawn="1"/>
        </p:nvSpPr>
        <p:spPr bwMode="auto">
          <a:xfrm>
            <a:off x="0" y="6634163"/>
            <a:ext cx="233362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fontAlgn="auto" hangingPunct="0">
              <a:spcBef>
                <a:spcPts val="0"/>
              </a:spcBef>
              <a:spcAft>
                <a:spcPts val="0"/>
              </a:spcAft>
              <a:defRPr/>
            </a:pPr>
            <a:endParaRPr lang="en-US" dirty="0"/>
          </a:p>
        </p:txBody>
      </p:sp>
      <p:sp>
        <p:nvSpPr>
          <p:cNvPr id="6" name="Rectangle 7"/>
          <p:cNvSpPr/>
          <p:nvPr userDrawn="1"/>
        </p:nvSpPr>
        <p:spPr bwMode="auto">
          <a:xfrm>
            <a:off x="2360613" y="6634163"/>
            <a:ext cx="678497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fontAlgn="auto" hangingPunct="0">
              <a:spcBef>
                <a:spcPts val="0"/>
              </a:spcBef>
              <a:spcAft>
                <a:spcPts val="0"/>
              </a:spcAft>
              <a:defRPr/>
            </a:pPr>
            <a:endParaRPr lang="en-US" dirty="0"/>
          </a:p>
        </p:txBody>
      </p:sp>
      <p:sp>
        <p:nvSpPr>
          <p:cNvPr id="7" name="Rectangle 235"/>
          <p:cNvSpPr>
            <a:spLocks noChangeArrowheads="1"/>
          </p:cNvSpPr>
          <p:nvPr userDrawn="1"/>
        </p:nvSpPr>
        <p:spPr bwMode="auto">
          <a:xfrm>
            <a:off x="2398713" y="6646863"/>
            <a:ext cx="6588125" cy="211137"/>
          </a:xfrm>
          <a:prstGeom prst="rect">
            <a:avLst/>
          </a:prstGeom>
          <a:noFill/>
          <a:ln w="9525" algn="ctr">
            <a:noFill/>
            <a:miter lim="800000"/>
            <a:headEnd/>
            <a:tailEnd/>
          </a:ln>
          <a:effectLst/>
        </p:spPr>
        <p:txBody>
          <a:bodyPr/>
          <a:lstStyle/>
          <a:p>
            <a:pPr marL="171450" indent="-171450" algn="r" eaLnBrk="0" fontAlgn="auto" hangingPunct="0">
              <a:lnSpc>
                <a:spcPct val="90000"/>
              </a:lnSpc>
              <a:spcBef>
                <a:spcPts val="0"/>
              </a:spcBef>
              <a:spcAft>
                <a:spcPts val="0"/>
              </a:spcAft>
              <a:defRPr/>
            </a:pPr>
            <a:r>
              <a:rPr lang="en-US" sz="1200" b="1" dirty="0">
                <a:solidFill>
                  <a:schemeClr val="bg1"/>
                </a:solidFill>
                <a:latin typeface="+mn-lt"/>
                <a:ea typeface="Rod"/>
                <a:cs typeface="Rod"/>
              </a:rPr>
              <a:t>Department of Energy  •  Office of Science  •  Biological and Environmental Research</a:t>
            </a: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Rectangle 8"/>
          <p:cNvSpPr/>
          <p:nvPr userDrawn="1"/>
        </p:nvSpPr>
        <p:spPr bwMode="auto">
          <a:xfrm>
            <a:off x="0" y="6634163"/>
            <a:ext cx="233362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fontAlgn="auto" hangingPunct="0">
              <a:spcBef>
                <a:spcPts val="0"/>
              </a:spcBef>
              <a:spcAft>
                <a:spcPts val="0"/>
              </a:spcAft>
              <a:defRPr/>
            </a:pPr>
            <a:endParaRPr lang="en-US" dirty="0"/>
          </a:p>
        </p:txBody>
      </p:sp>
      <p:sp>
        <p:nvSpPr>
          <p:cNvPr id="6" name="Rectangle 5"/>
          <p:cNvSpPr/>
          <p:nvPr userDrawn="1"/>
        </p:nvSpPr>
        <p:spPr bwMode="auto">
          <a:xfrm>
            <a:off x="2360613" y="6634163"/>
            <a:ext cx="678497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fontAlgn="auto" hangingPunct="0">
              <a:spcBef>
                <a:spcPts val="0"/>
              </a:spcBef>
              <a:spcAft>
                <a:spcPts val="0"/>
              </a:spcAft>
              <a:defRPr/>
            </a:pPr>
            <a:endParaRPr lang="en-US" dirty="0"/>
          </a:p>
        </p:txBody>
      </p:sp>
      <p:sp>
        <p:nvSpPr>
          <p:cNvPr id="7" name="Rectangle 235"/>
          <p:cNvSpPr>
            <a:spLocks noChangeArrowheads="1"/>
          </p:cNvSpPr>
          <p:nvPr userDrawn="1"/>
        </p:nvSpPr>
        <p:spPr bwMode="auto">
          <a:xfrm>
            <a:off x="2398713" y="6646863"/>
            <a:ext cx="6588125" cy="211137"/>
          </a:xfrm>
          <a:prstGeom prst="rect">
            <a:avLst/>
          </a:prstGeom>
          <a:noFill/>
          <a:ln w="9525" algn="ctr">
            <a:noFill/>
            <a:miter lim="800000"/>
            <a:headEnd/>
            <a:tailEnd/>
          </a:ln>
          <a:effectLst/>
        </p:spPr>
        <p:txBody>
          <a:bodyPr/>
          <a:lstStyle/>
          <a:p>
            <a:pPr marL="171450" indent="-171450" algn="r" eaLnBrk="0" fontAlgn="auto" hangingPunct="0">
              <a:lnSpc>
                <a:spcPct val="90000"/>
              </a:lnSpc>
              <a:spcBef>
                <a:spcPts val="0"/>
              </a:spcBef>
              <a:spcAft>
                <a:spcPts val="0"/>
              </a:spcAft>
              <a:defRPr/>
            </a:pPr>
            <a:r>
              <a:rPr lang="en-US" sz="1200" b="1" dirty="0">
                <a:solidFill>
                  <a:schemeClr val="bg1"/>
                </a:solidFill>
                <a:latin typeface="+mn-lt"/>
                <a:ea typeface="Rod"/>
                <a:cs typeface="Rod"/>
              </a:rPr>
              <a:t>Department of Energy  •  Office of Science  •  Biological and Environmental Research</a:t>
            </a: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Date Placeholder 4"/>
          <p:cNvSpPr>
            <a:spLocks noGrp="1"/>
          </p:cNvSpPr>
          <p:nvPr>
            <p:ph type="dt" sz="half" idx="10"/>
          </p:nvPr>
        </p:nvSpPr>
        <p:spPr/>
        <p:txBody>
          <a:bodyPr/>
          <a:lstStyle>
            <a:lvl1pPr>
              <a:defRPr/>
            </a:lvl1pPr>
          </a:lstStyle>
          <a:p>
            <a:pPr>
              <a:defRPr/>
            </a:pPr>
            <a:endParaRPr lang="en-US" dirty="0"/>
          </a:p>
        </p:txBody>
      </p:sp>
      <p:sp>
        <p:nvSpPr>
          <p:cNvPr id="10" name="Footer Placeholder 5"/>
          <p:cNvSpPr>
            <a:spLocks noGrp="1"/>
          </p:cNvSpPr>
          <p:nvPr>
            <p:ph type="ftr" sz="quarter" idx="11"/>
          </p:nvPr>
        </p:nvSpPr>
        <p:spPr/>
        <p:txBody>
          <a:bodyPr/>
          <a:lstStyle>
            <a:lvl1pPr>
              <a:defRPr/>
            </a:lvl1pPr>
          </a:lstStyle>
          <a:p>
            <a:pPr>
              <a:defRPr/>
            </a:pPr>
            <a:endParaRPr lang="en-US" dirty="0"/>
          </a:p>
        </p:txBody>
      </p:sp>
      <p:sp>
        <p:nvSpPr>
          <p:cNvPr id="11" name="Slide Number Placeholder 6"/>
          <p:cNvSpPr>
            <a:spLocks noGrp="1"/>
          </p:cNvSpPr>
          <p:nvPr>
            <p:ph type="sldNum" sz="quarter" idx="12"/>
          </p:nvPr>
        </p:nvSpPr>
        <p:spPr/>
        <p:txBody>
          <a:bodyPr/>
          <a:lstStyle>
            <a:lvl1pPr>
              <a:defRPr/>
            </a:lvl1pPr>
          </a:lstStyle>
          <a:p>
            <a:pPr>
              <a:defRPr/>
            </a:pPr>
            <a:fld id="{531FA98C-247A-46F9-A17E-E1108870C462}"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3" name="Rectangle 7"/>
          <p:cNvSpPr/>
          <p:nvPr userDrawn="1"/>
        </p:nvSpPr>
        <p:spPr bwMode="auto">
          <a:xfrm>
            <a:off x="2360613" y="6634163"/>
            <a:ext cx="678497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fontAlgn="auto" hangingPunct="0">
              <a:spcBef>
                <a:spcPts val="0"/>
              </a:spcBef>
              <a:spcAft>
                <a:spcPts val="0"/>
              </a:spcAft>
              <a:defRPr/>
            </a:pPr>
            <a:endParaRPr lang="en-US" dirty="0"/>
          </a:p>
        </p:txBody>
      </p:sp>
      <p:sp>
        <p:nvSpPr>
          <p:cNvPr id="4" name="Rectangle 8"/>
          <p:cNvSpPr/>
          <p:nvPr userDrawn="1"/>
        </p:nvSpPr>
        <p:spPr bwMode="auto">
          <a:xfrm>
            <a:off x="0" y="6629400"/>
            <a:ext cx="233362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fontAlgn="auto" hangingPunct="0">
              <a:spcBef>
                <a:spcPts val="0"/>
              </a:spcBef>
              <a:spcAft>
                <a:spcPts val="0"/>
              </a:spcAft>
              <a:defRPr/>
            </a:pPr>
            <a:endParaRPr lang="en-US" dirty="0"/>
          </a:p>
        </p:txBody>
      </p:sp>
      <p:sp>
        <p:nvSpPr>
          <p:cNvPr id="5" name="Rectangle 235"/>
          <p:cNvSpPr>
            <a:spLocks noChangeArrowheads="1"/>
          </p:cNvSpPr>
          <p:nvPr/>
        </p:nvSpPr>
        <p:spPr bwMode="auto">
          <a:xfrm>
            <a:off x="2386013" y="6635750"/>
            <a:ext cx="6600825" cy="211138"/>
          </a:xfrm>
          <a:prstGeom prst="rect">
            <a:avLst/>
          </a:prstGeom>
          <a:noFill/>
          <a:ln w="9525" algn="ctr">
            <a:noFill/>
            <a:miter lim="800000"/>
            <a:headEnd/>
            <a:tailEnd/>
          </a:ln>
          <a:effectLst/>
        </p:spPr>
        <p:txBody>
          <a:bodyPr/>
          <a:lstStyle/>
          <a:p>
            <a:pPr marL="171450" indent="-171450" algn="r" eaLnBrk="0" fontAlgn="auto" hangingPunct="0">
              <a:lnSpc>
                <a:spcPct val="90000"/>
              </a:lnSpc>
              <a:spcBef>
                <a:spcPts val="0"/>
              </a:spcBef>
              <a:spcAft>
                <a:spcPts val="0"/>
              </a:spcAft>
              <a:defRPr/>
            </a:pPr>
            <a:r>
              <a:rPr lang="en-US" sz="1200" b="1" dirty="0">
                <a:solidFill>
                  <a:schemeClr val="bg1"/>
                </a:solidFill>
                <a:latin typeface="+mn-lt"/>
                <a:ea typeface="Rod"/>
                <a:cs typeface="Rod"/>
              </a:rPr>
              <a:t>Department of Energy  •  Office of Science  •  Biological and Environmental Research</a:t>
            </a:r>
          </a:p>
        </p:txBody>
      </p:sp>
      <p:sp>
        <p:nvSpPr>
          <p:cNvPr id="2" name="Content Placeholder 1"/>
          <p:cNvSpPr>
            <a:spLocks noGrp="1"/>
          </p:cNvSpPr>
          <p:nvPr>
            <p:ph/>
          </p:nvPr>
        </p:nvSpPr>
        <p:spPr>
          <a:xfrm>
            <a:off x="457200" y="381000"/>
            <a:ext cx="8229600" cy="574516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xmlns:p14="http://schemas.microsoft.com/office/powerpoint/2010/main" spd="slow"/>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ECD4BD2A-A61B-43C4-A97F-6D47483509E7}"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4087" r:id="rId1"/>
    <p:sldLayoutId id="2147484088" r:id="rId2"/>
    <p:sldLayoutId id="2147484092" r:id="rId3"/>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3.png"/><Relationship Id="rId1" Type="http://schemas.openxmlformats.org/officeDocument/2006/relationships/slideLayout" Target="../slideLayouts/slideLayout3.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5" name="Text Box 9"/>
          <p:cNvSpPr txBox="1">
            <a:spLocks noChangeArrowheads="1"/>
          </p:cNvSpPr>
          <p:nvPr/>
        </p:nvSpPr>
        <p:spPr bwMode="auto">
          <a:xfrm>
            <a:off x="365125" y="874713"/>
            <a:ext cx="184150" cy="366712"/>
          </a:xfrm>
          <a:prstGeom prst="rect">
            <a:avLst/>
          </a:prstGeom>
          <a:noFill/>
          <a:ln w="9525">
            <a:noFill/>
            <a:miter lim="800000"/>
            <a:headEnd/>
            <a:tailEnd/>
          </a:ln>
        </p:spPr>
        <p:txBody>
          <a:bodyPr wrap="none">
            <a:spAutoFit/>
          </a:bodyPr>
          <a:lstStyle/>
          <a:p>
            <a:endParaRPr lang="en-US" b="0" dirty="0"/>
          </a:p>
        </p:txBody>
      </p:sp>
      <p:sp>
        <p:nvSpPr>
          <p:cNvPr id="12299" name="Text Box 50"/>
          <p:cNvSpPr txBox="1">
            <a:spLocks noChangeArrowheads="1"/>
          </p:cNvSpPr>
          <p:nvPr/>
        </p:nvSpPr>
        <p:spPr bwMode="auto">
          <a:xfrm>
            <a:off x="365125" y="874713"/>
            <a:ext cx="184150" cy="366712"/>
          </a:xfrm>
          <a:prstGeom prst="rect">
            <a:avLst/>
          </a:prstGeom>
          <a:noFill/>
          <a:ln w="9525">
            <a:noFill/>
            <a:miter lim="800000"/>
            <a:headEnd/>
            <a:tailEnd/>
          </a:ln>
        </p:spPr>
        <p:txBody>
          <a:bodyPr wrap="none">
            <a:spAutoFit/>
          </a:bodyPr>
          <a:lstStyle/>
          <a:p>
            <a:endParaRPr lang="en-US" b="0" dirty="0"/>
          </a:p>
        </p:txBody>
      </p:sp>
      <p:sp>
        <p:nvSpPr>
          <p:cNvPr id="5" name="TextBox 4"/>
          <p:cNvSpPr txBox="1"/>
          <p:nvPr/>
        </p:nvSpPr>
        <p:spPr>
          <a:xfrm>
            <a:off x="2514600" y="0"/>
            <a:ext cx="6629400" cy="830997"/>
          </a:xfrm>
          <a:prstGeom prst="rect">
            <a:avLst/>
          </a:prstGeom>
          <a:noFill/>
        </p:spPr>
        <p:txBody>
          <a:bodyPr wrap="square" rtlCol="0">
            <a:spAutoFit/>
          </a:bodyPr>
          <a:lstStyle/>
          <a:p>
            <a:r>
              <a:rPr lang="en-US" sz="2400" b="1" dirty="0" smtClean="0">
                <a:latin typeface="+mn-lt"/>
              </a:rPr>
              <a:t>Facilitating Student Investigations into Making Liquid Fuel from Plant Biomass</a:t>
            </a:r>
            <a:endParaRPr lang="en-US" sz="2400" b="1" dirty="0">
              <a:latin typeface="+mn-lt"/>
            </a:endParaRPr>
          </a:p>
        </p:txBody>
      </p:sp>
      <p:sp>
        <p:nvSpPr>
          <p:cNvPr id="6" name="TextBox 5"/>
          <p:cNvSpPr txBox="1"/>
          <p:nvPr/>
        </p:nvSpPr>
        <p:spPr>
          <a:xfrm>
            <a:off x="404445" y="6324600"/>
            <a:ext cx="8686800" cy="276999"/>
          </a:xfrm>
          <a:prstGeom prst="rect">
            <a:avLst/>
          </a:prstGeom>
          <a:noFill/>
        </p:spPr>
        <p:txBody>
          <a:bodyPr wrap="square" rtlCol="0">
            <a:spAutoFit/>
          </a:bodyPr>
          <a:lstStyle/>
          <a:p>
            <a:r>
              <a:rPr lang="en-US" sz="1200" dirty="0" err="1" smtClean="0"/>
              <a:t>Greenler</a:t>
            </a:r>
            <a:r>
              <a:rPr lang="en-US" sz="1200" dirty="0" smtClean="0"/>
              <a:t> </a:t>
            </a:r>
            <a:r>
              <a:rPr lang="en-US" sz="1200" dirty="0"/>
              <a:t>J, Nye L, </a:t>
            </a:r>
            <a:r>
              <a:rPr lang="en-US" sz="1200" dirty="0" err="1"/>
              <a:t>Tangen</a:t>
            </a:r>
            <a:r>
              <a:rPr lang="en-US" sz="1200" dirty="0"/>
              <a:t> T (2014) Cellulose Breakdown. The Science Teacher September, 2014: 1-11 </a:t>
            </a:r>
            <a:endParaRPr lang="en-US" sz="1200" dirty="0" smtClean="0">
              <a:latin typeface="+mn-lt"/>
            </a:endParaRPr>
          </a:p>
        </p:txBody>
      </p:sp>
      <p:sp>
        <p:nvSpPr>
          <p:cNvPr id="7" name="TextBox 6"/>
          <p:cNvSpPr txBox="1"/>
          <p:nvPr/>
        </p:nvSpPr>
        <p:spPr>
          <a:xfrm>
            <a:off x="0" y="1143000"/>
            <a:ext cx="5410200" cy="1231106"/>
          </a:xfrm>
          <a:prstGeom prst="rect">
            <a:avLst/>
          </a:prstGeom>
          <a:noFill/>
        </p:spPr>
        <p:txBody>
          <a:bodyPr wrap="square" rtlCol="0">
            <a:spAutoFit/>
          </a:bodyPr>
          <a:lstStyle/>
          <a:p>
            <a:r>
              <a:rPr lang="en-US" sz="2000" b="1" u="sng" dirty="0" smtClean="0">
                <a:solidFill>
                  <a:schemeClr val="accent1">
                    <a:lumMod val="75000"/>
                  </a:schemeClr>
                </a:solidFill>
                <a:latin typeface="+mn-lt"/>
              </a:rPr>
              <a:t>Objective</a:t>
            </a:r>
            <a:r>
              <a:rPr lang="en-US" dirty="0" smtClean="0">
                <a:latin typeface="+mn-lt"/>
              </a:rPr>
              <a:t> To bring biofuels to the high school and undergraduate science classroom by designing a flexible lab sequence that facilitates investigations into how different variables affect biomass-to-biofuel conversion.</a:t>
            </a:r>
            <a:endParaRPr lang="en-US" dirty="0">
              <a:latin typeface="+mn-lt"/>
            </a:endParaRPr>
          </a:p>
        </p:txBody>
      </p:sp>
      <p:sp>
        <p:nvSpPr>
          <p:cNvPr id="12" name="TextBox 11"/>
          <p:cNvSpPr txBox="1"/>
          <p:nvPr/>
        </p:nvSpPr>
        <p:spPr>
          <a:xfrm>
            <a:off x="0" y="0"/>
            <a:ext cx="2416046" cy="369332"/>
          </a:xfrm>
          <a:prstGeom prst="rect">
            <a:avLst/>
          </a:prstGeom>
          <a:noFill/>
        </p:spPr>
        <p:txBody>
          <a:bodyPr wrap="none" rtlCol="0">
            <a:spAutoFit/>
          </a:bodyPr>
          <a:lstStyle/>
          <a:p>
            <a:r>
              <a:rPr lang="en-US" i="1" u="sng" dirty="0" smtClean="0">
                <a:effectLst>
                  <a:outerShdw blurRad="38100" dist="38100" dir="2700000" algn="tl">
                    <a:srgbClr val="000000">
                      <a:alpha val="43137"/>
                    </a:srgbClr>
                  </a:outerShdw>
                </a:effectLst>
                <a:latin typeface="Times New Roman" pitchFamily="18" charset="0"/>
                <a:cs typeface="Times New Roman" pitchFamily="18" charset="0"/>
              </a:rPr>
              <a:t>BRC Science Highlight</a:t>
            </a:r>
            <a:endParaRPr lang="en-US" i="1" u="sng" dirty="0">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13" name="Picture 2"/>
          <p:cNvPicPr>
            <a:picLocks noChangeAspect="1" noChangeArrowheads="1"/>
          </p:cNvPicPr>
          <p:nvPr/>
        </p:nvPicPr>
        <p:blipFill>
          <a:blip r:embed="rId3" cstate="print"/>
          <a:srcRect/>
          <a:stretch>
            <a:fillRect/>
          </a:stretch>
        </p:blipFill>
        <p:spPr bwMode="auto">
          <a:xfrm>
            <a:off x="152400" y="415498"/>
            <a:ext cx="1728787" cy="764523"/>
          </a:xfrm>
          <a:prstGeom prst="rect">
            <a:avLst/>
          </a:prstGeom>
          <a:noFill/>
          <a:ln w="9525">
            <a:noFill/>
            <a:miter lim="800000"/>
            <a:headEnd/>
            <a:tailEnd/>
          </a:ln>
        </p:spPr>
      </p:pic>
      <p:sp>
        <p:nvSpPr>
          <p:cNvPr id="14" name="Rectangle 235"/>
          <p:cNvSpPr>
            <a:spLocks noChangeArrowheads="1"/>
          </p:cNvSpPr>
          <p:nvPr/>
        </p:nvSpPr>
        <p:spPr bwMode="auto">
          <a:xfrm>
            <a:off x="-34925" y="6646863"/>
            <a:ext cx="2320925" cy="274637"/>
          </a:xfrm>
          <a:prstGeom prst="rect">
            <a:avLst/>
          </a:prstGeom>
          <a:noFill/>
          <a:ln w="9525" algn="ctr">
            <a:noFill/>
            <a:miter lim="800000"/>
            <a:headEnd/>
            <a:tailEnd/>
          </a:ln>
          <a:effectLst/>
        </p:spPr>
        <p:txBody>
          <a:bodyPr/>
          <a:lstStyle/>
          <a:p>
            <a:pPr marL="171450" indent="-171450" eaLnBrk="0" fontAlgn="auto" hangingPunct="0">
              <a:lnSpc>
                <a:spcPct val="90000"/>
              </a:lnSpc>
              <a:spcBef>
                <a:spcPts val="0"/>
              </a:spcBef>
              <a:spcAft>
                <a:spcPts val="0"/>
              </a:spcAft>
              <a:defRPr/>
            </a:pPr>
            <a:r>
              <a:rPr lang="en-US" sz="1200" b="1" dirty="0" smtClean="0">
                <a:solidFill>
                  <a:schemeClr val="bg1"/>
                </a:solidFill>
                <a:latin typeface="+mn-lt"/>
                <a:ea typeface="Rod"/>
                <a:cs typeface="Rod"/>
              </a:rPr>
              <a:t>	GLBRC January 2015</a:t>
            </a:r>
            <a:endParaRPr lang="en-US" sz="1200" b="1" dirty="0">
              <a:solidFill>
                <a:schemeClr val="bg1"/>
              </a:solidFill>
              <a:latin typeface="+mn-lt"/>
              <a:ea typeface="Rod"/>
              <a:cs typeface="Rod"/>
            </a:endParaRPr>
          </a:p>
        </p:txBody>
      </p:sp>
      <p:grpSp>
        <p:nvGrpSpPr>
          <p:cNvPr id="10" name="Group 9"/>
          <p:cNvGrpSpPr/>
          <p:nvPr/>
        </p:nvGrpSpPr>
        <p:grpSpPr>
          <a:xfrm>
            <a:off x="5334000" y="609600"/>
            <a:ext cx="3650792" cy="4800600"/>
            <a:chOff x="5450608" y="609600"/>
            <a:chExt cx="3534184" cy="4724400"/>
          </a:xfrm>
        </p:grpSpPr>
        <p:pic>
          <p:nvPicPr>
            <p:cNvPr id="2" name="Picture 1" descr="Screen Shot 2014-12-16 at 1.34.08 PM.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50608" y="990600"/>
              <a:ext cx="3312392" cy="4343400"/>
            </a:xfrm>
            <a:prstGeom prst="rect">
              <a:avLst/>
            </a:prstGeom>
          </p:spPr>
        </p:pic>
        <p:pic>
          <p:nvPicPr>
            <p:cNvPr id="3" name="Picture 2" descr="Screen Shot 2014-12-16 at 1.35.08 PM.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629400" y="609600"/>
              <a:ext cx="2355392" cy="1562100"/>
            </a:xfrm>
            <a:prstGeom prst="rect">
              <a:avLst/>
            </a:prstGeom>
          </p:spPr>
        </p:pic>
      </p:grpSp>
      <p:sp>
        <p:nvSpPr>
          <p:cNvPr id="8" name="TextBox 7"/>
          <p:cNvSpPr txBox="1"/>
          <p:nvPr/>
        </p:nvSpPr>
        <p:spPr>
          <a:xfrm>
            <a:off x="0" y="2438400"/>
            <a:ext cx="5791200" cy="2062103"/>
          </a:xfrm>
          <a:prstGeom prst="rect">
            <a:avLst/>
          </a:prstGeom>
          <a:noFill/>
        </p:spPr>
        <p:txBody>
          <a:bodyPr wrap="square" rtlCol="0">
            <a:spAutoFit/>
          </a:bodyPr>
          <a:lstStyle/>
          <a:p>
            <a:r>
              <a:rPr lang="en-US" sz="2000" b="1" u="sng" dirty="0" smtClean="0">
                <a:solidFill>
                  <a:schemeClr val="accent1">
                    <a:lumMod val="75000"/>
                  </a:schemeClr>
                </a:solidFill>
                <a:latin typeface="+mn-lt"/>
              </a:rPr>
              <a:t>Approach  </a:t>
            </a:r>
            <a:endParaRPr lang="en-US" sz="2000" b="1" u="sng" dirty="0">
              <a:solidFill>
                <a:schemeClr val="accent1">
                  <a:lumMod val="75000"/>
                </a:schemeClr>
              </a:solidFill>
              <a:latin typeface="+mn-lt"/>
            </a:endParaRPr>
          </a:p>
          <a:p>
            <a:pPr lvl="0">
              <a:buFont typeface="Wingdings" pitchFamily="2" charset="2"/>
              <a:buChar char="Ø"/>
            </a:pPr>
            <a:r>
              <a:rPr lang="en-US" dirty="0" smtClean="0"/>
              <a:t> </a:t>
            </a:r>
            <a:r>
              <a:rPr lang="en-US" dirty="0" smtClean="0">
                <a:latin typeface="+mn-lt"/>
              </a:rPr>
              <a:t>Design protocol with readily available materials</a:t>
            </a:r>
          </a:p>
          <a:p>
            <a:pPr lvl="0">
              <a:buFont typeface="Wingdings" pitchFamily="2" charset="2"/>
              <a:buChar char="Ø"/>
            </a:pPr>
            <a:r>
              <a:rPr lang="en-US" dirty="0" smtClean="0">
                <a:latin typeface="+mn-lt"/>
              </a:rPr>
              <a:t>Make the protocol flexible enough that it can be adapted to chemistry, environmental science, biology, engineering, and agriculture classrooms. </a:t>
            </a:r>
            <a:endParaRPr lang="en-US" dirty="0">
              <a:latin typeface="+mn-lt"/>
            </a:endParaRPr>
          </a:p>
          <a:p>
            <a:pPr lvl="0">
              <a:buFont typeface="Wingdings" pitchFamily="2" charset="2"/>
              <a:buChar char="Ø"/>
            </a:pPr>
            <a:r>
              <a:rPr lang="en-US" dirty="0" smtClean="0">
                <a:latin typeface="+mn-lt"/>
              </a:rPr>
              <a:t> Align experiment with grades 9-12 </a:t>
            </a:r>
            <a:r>
              <a:rPr lang="en-US" i="1" dirty="0" smtClean="0">
                <a:latin typeface="+mn-lt"/>
              </a:rPr>
              <a:t>Next Generation Science Standards</a:t>
            </a:r>
            <a:endParaRPr lang="en-US" dirty="0">
              <a:latin typeface="+mn-lt"/>
            </a:endParaRPr>
          </a:p>
        </p:txBody>
      </p:sp>
      <p:sp>
        <p:nvSpPr>
          <p:cNvPr id="9" name="TextBox 8"/>
          <p:cNvSpPr txBox="1"/>
          <p:nvPr/>
        </p:nvSpPr>
        <p:spPr>
          <a:xfrm>
            <a:off x="0" y="4615696"/>
            <a:ext cx="9144000" cy="1785104"/>
          </a:xfrm>
          <a:prstGeom prst="rect">
            <a:avLst/>
          </a:prstGeom>
          <a:noFill/>
        </p:spPr>
        <p:txBody>
          <a:bodyPr wrap="square" rtlCol="0">
            <a:spAutoFit/>
          </a:bodyPr>
          <a:lstStyle/>
          <a:p>
            <a:r>
              <a:rPr lang="en-US" sz="2000" b="1" u="sng" dirty="0" smtClean="0">
                <a:solidFill>
                  <a:schemeClr val="accent1">
                    <a:lumMod val="75000"/>
                  </a:schemeClr>
                </a:solidFill>
                <a:latin typeface="+mn-lt"/>
              </a:rPr>
              <a:t>Result/Impacts</a:t>
            </a:r>
          </a:p>
          <a:p>
            <a:pPr marL="285750" indent="-285750">
              <a:buFont typeface="Wingdings" panose="05000000000000000000" pitchFamily="2" charset="2"/>
              <a:buChar char="Ø"/>
            </a:pPr>
            <a:r>
              <a:rPr lang="en-US" dirty="0" smtClean="0">
                <a:latin typeface="+mn-lt"/>
              </a:rPr>
              <a:t>Teachers have a fully designed and debugged experiment</a:t>
            </a:r>
          </a:p>
          <a:p>
            <a:pPr marL="285750" indent="-285750">
              <a:buFont typeface="Wingdings" panose="05000000000000000000" pitchFamily="2" charset="2"/>
              <a:buChar char="Ø"/>
            </a:pPr>
            <a:r>
              <a:rPr lang="en-US" dirty="0">
                <a:latin typeface="+mn-lt"/>
              </a:rPr>
              <a:t>Students </a:t>
            </a:r>
            <a:r>
              <a:rPr lang="en-US" dirty="0" smtClean="0">
                <a:latin typeface="+mn-lt"/>
              </a:rPr>
              <a:t>are able to experiment with </a:t>
            </a:r>
            <a:r>
              <a:rPr lang="en-US" dirty="0">
                <a:latin typeface="+mn-lt"/>
              </a:rPr>
              <a:t>different types of </a:t>
            </a:r>
            <a:r>
              <a:rPr lang="en-US" dirty="0" smtClean="0">
                <a:latin typeface="+mn-lt"/>
              </a:rPr>
              <a:t/>
            </a:r>
            <a:br>
              <a:rPr lang="en-US" dirty="0" smtClean="0">
                <a:latin typeface="+mn-lt"/>
              </a:rPr>
            </a:br>
            <a:r>
              <a:rPr lang="en-US" dirty="0" smtClean="0">
                <a:latin typeface="+mn-lt"/>
              </a:rPr>
              <a:t>biomass</a:t>
            </a:r>
            <a:r>
              <a:rPr lang="en-US" dirty="0">
                <a:latin typeface="+mn-lt"/>
              </a:rPr>
              <a:t>, varying pretreatments, and manipulation of enzyme and fermentation </a:t>
            </a:r>
            <a:r>
              <a:rPr lang="en-US" dirty="0" smtClean="0">
                <a:latin typeface="+mn-lt"/>
              </a:rPr>
              <a:t>conditions</a:t>
            </a:r>
            <a:endParaRPr lang="en-US" dirty="0">
              <a:latin typeface="+mn-lt"/>
            </a:endParaRPr>
          </a:p>
          <a:p>
            <a:pPr marL="285750" indent="-285750">
              <a:buFont typeface="Wingdings" panose="05000000000000000000" pitchFamily="2" charset="2"/>
              <a:buChar char="Ø"/>
            </a:pPr>
            <a:r>
              <a:rPr lang="en-US" dirty="0" smtClean="0">
                <a:latin typeface="+mn-lt"/>
              </a:rPr>
              <a:t>Ties together </a:t>
            </a:r>
            <a:r>
              <a:rPr lang="en-US" dirty="0">
                <a:latin typeface="+mn-lt"/>
              </a:rPr>
              <a:t>current real-world issues, current scientific research, and classroom </a:t>
            </a:r>
            <a:r>
              <a:rPr lang="en-US" dirty="0" smtClean="0">
                <a:latin typeface="+mn-lt"/>
              </a:rPr>
              <a:t>learning</a:t>
            </a:r>
            <a:endParaRPr lang="en-US" dirty="0">
              <a:latin typeface="+mn-lt"/>
            </a:endParaRPr>
          </a:p>
          <a:p>
            <a:pPr marL="285750" indent="-285750">
              <a:buFont typeface="Wingdings" panose="05000000000000000000" pitchFamily="2" charset="2"/>
              <a:buChar char="Ø"/>
            </a:pPr>
            <a:endParaRPr lang="en-US" dirty="0" smtClean="0">
              <a:latin typeface="+mn-lt"/>
            </a:endParaRPr>
          </a:p>
        </p:txBody>
      </p:sp>
    </p:spTree>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3.xml><?xml version="1.0" encoding="utf-8"?>
<p:properties xmlns:p="http://schemas.microsoft.com/office/2006/metadata/properties" xmlns:xsi="http://www.w3.org/2001/XMLSchema-instance" xmlns:pc="http://schemas.microsoft.com/office/infopath/2007/PartnerControls">
  <documentManagement>
    <TaxKeywordTaxHTField xmlns="f66da2ca-f37c-4205-929f-e8e9af1907d3">
      <Terms xmlns="http://schemas.microsoft.com/office/infopath/2007/PartnerControls"/>
    </TaxKeywordTaxHTField>
    <TaxCatchAll xmlns="f66da2ca-f37c-4205-929f-e8e9af1907d3"/>
    <Comments_x002c__x0020_Notes_x002c__x0020_etc xmlns="598d3dbc-fa83-42fa-b207-889270677883">Approved by John G. Ready for Coms
Slated for the 14th of January</Comments_x002c__x0020_Notes_x002c__x0020_etc>
    <PublishingExpirationDate xmlns="http://schemas.microsoft.com/sharepoint/v3" xsi:nil="true"/>
    <PublishingStartDate xmlns="http://schemas.microsoft.com/sharepoint/v3" xsi:nil="true"/>
    <_dlc_DocId xmlns="f66da2ca-f37c-4205-929f-e8e9af1907d3">HUBDOC-92-432</_dlc_DocId>
    <_dlc_DocIdUrl xmlns="f66da2ca-f37c-4205-929f-e8e9af1907d3">
      <Url>https://intranet.wei.wisc.edu/glbrc/doe/_layouts/15/DocIdRedir.aspx?ID=HUBDOC-92-432</Url>
      <Description>HUBDOC-92-432</Description>
    </_dlc_DocIdUrl>
    <_dlc_DocIdPersistId xmlns="f66da2ca-f37c-4205-929f-e8e9af1907d3">false</_dlc_DocIdPersistId>
  </documentManagement>
</p:properties>
</file>

<file path=customXml/item4.xml><?xml version="1.0" encoding="utf-8"?>
<ct:contentTypeSchema xmlns:ct="http://schemas.microsoft.com/office/2006/metadata/contentType" xmlns:ma="http://schemas.microsoft.com/office/2006/metadata/properties/metaAttributes" ct:_="" ma:_="" ma:contentTypeName="Document" ma:contentTypeID="0x010100247064B81CB5A84D8992C1DDBD34D590" ma:contentTypeVersion="0" ma:contentTypeDescription="Create a new document." ma:contentTypeScope="" ma:versionID="6738319440a0d4a8b574b44f29c8374c">
  <xsd:schema xmlns:xsd="http://www.w3.org/2001/XMLSchema" xmlns:xs="http://www.w3.org/2001/XMLSchema" xmlns:p="http://schemas.microsoft.com/office/2006/metadata/properties" xmlns:ns1="http://schemas.microsoft.com/sharepoint/v3" xmlns:ns2="f66da2ca-f37c-4205-929f-e8e9af1907d3" xmlns:ns3="598d3dbc-fa83-42fa-b207-889270677883" targetNamespace="http://schemas.microsoft.com/office/2006/metadata/properties" ma:root="true" ma:fieldsID="6ee46b2ab99f8bb7e069b4b66d7ecdec" ns1:_="" ns2:_="" ns3:_="">
    <xsd:import namespace="http://schemas.microsoft.com/sharepoint/v3"/>
    <xsd:import namespace="f66da2ca-f37c-4205-929f-e8e9af1907d3"/>
    <xsd:import namespace="598d3dbc-fa83-42fa-b207-889270677883"/>
    <xsd:element name="properties">
      <xsd:complexType>
        <xsd:sequence>
          <xsd:element name="documentManagement">
            <xsd:complexType>
              <xsd:all>
                <xsd:element ref="ns1:PublishingStartDate" minOccurs="0"/>
                <xsd:element ref="ns1:PublishingExpirationDate" minOccurs="0"/>
                <xsd:element ref="ns2:_dlc_DocId" minOccurs="0"/>
                <xsd:element ref="ns2:_dlc_DocIdUrl" minOccurs="0"/>
                <xsd:element ref="ns2:_dlc_DocIdPersistId" minOccurs="0"/>
                <xsd:element ref="ns2:TaxKeywordTaxHTField" minOccurs="0"/>
                <xsd:element ref="ns2:TaxCatchAll" minOccurs="0"/>
                <xsd:element ref="ns3:Comments_x002c__x0020_Notes_x002c__x0020_etc"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f66da2ca-f37c-4205-929f-e8e9af1907d3" elementFormDefault="qualified">
    <xsd:import namespace="http://schemas.microsoft.com/office/2006/documentManagement/types"/>
    <xsd:import namespace="http://schemas.microsoft.com/office/infopath/2007/PartnerControls"/>
    <xsd:element name="_dlc_DocId" ma:index="10" nillable="true" ma:displayName="Document ID Value" ma:description="The value of the document ID assigned to this item." ma:internalName="_dlc_DocId" ma:readOnly="true">
      <xsd:simpleType>
        <xsd:restriction base="dms:Text"/>
      </xsd:simpleType>
    </xsd:element>
    <xsd:element name="_dlc_DocIdUrl" ma:index="1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2" nillable="true" ma:displayName="Persist ID" ma:description="Keep ID on add." ma:hidden="true" ma:internalName="_dlc_DocIdPersistId" ma:readOnly="true">
      <xsd:simpleType>
        <xsd:restriction base="dms:Boolean"/>
      </xsd:simpleType>
    </xsd:element>
    <xsd:element name="TaxKeywordTaxHTField" ma:index="14" nillable="true" ma:taxonomy="true" ma:internalName="TaxKeywordTaxHTField" ma:taxonomyFieldName="TaxKeyword" ma:displayName="Enterprise Keywords" ma:fieldId="{23f27201-bee3-471e-b2e7-b64fd8b7ca38}" ma:taxonomyMulti="true" ma:sspId="8627bd82-0569-4858-99f3-d7174152a405" ma:termSetId="00000000-0000-0000-0000-000000000000" ma:anchorId="00000000-0000-0000-0000-000000000000" ma:open="true" ma:isKeyword="true">
      <xsd:complexType>
        <xsd:sequence>
          <xsd:element ref="pc:Terms" minOccurs="0" maxOccurs="1"/>
        </xsd:sequence>
      </xsd:complexType>
    </xsd:element>
    <xsd:element name="TaxCatchAll" ma:index="15" nillable="true" ma:displayName="Taxonomy Catch All Column" ma:hidden="true" ma:list="{52eabb01-f6f8-4398-a964-66c8658a72c0}" ma:internalName="TaxCatchAll" ma:showField="CatchAllData" ma:web="f66da2ca-f37c-4205-929f-e8e9af1907d3">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98d3dbc-fa83-42fa-b207-889270677883" elementFormDefault="qualified">
    <xsd:import namespace="http://schemas.microsoft.com/office/2006/documentManagement/types"/>
    <xsd:import namespace="http://schemas.microsoft.com/office/infopath/2007/PartnerControls"/>
    <xsd:element name="Comments_x002c__x0020_Notes_x002c__x0020_etc" ma:index="16" nillable="true" ma:displayName="Comments, Notes, etc" ma:internalName="Comments_x002c__x0020_Notes_x002c__x0020_etc">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CE68956-2A2F-4AF9-A683-C63B389D65EE}">
  <ds:schemaRefs>
    <ds:schemaRef ds:uri="http://schemas.microsoft.com/sharepoint/v3/contenttype/forms"/>
  </ds:schemaRefs>
</ds:datastoreItem>
</file>

<file path=customXml/itemProps2.xml><?xml version="1.0" encoding="utf-8"?>
<ds:datastoreItem xmlns:ds="http://schemas.openxmlformats.org/officeDocument/2006/customXml" ds:itemID="{D73A89BB-3228-4566-B5DE-ED801792271A}">
  <ds:schemaRefs>
    <ds:schemaRef ds:uri="http://schemas.microsoft.com/sharepoint/events"/>
  </ds:schemaRefs>
</ds:datastoreItem>
</file>

<file path=customXml/itemProps3.xml><?xml version="1.0" encoding="utf-8"?>
<ds:datastoreItem xmlns:ds="http://schemas.openxmlformats.org/officeDocument/2006/customXml" ds:itemID="{05E273A0-DD58-4D63-AD59-E4FD25EB50A2}">
  <ds:schemaRefs>
    <ds:schemaRef ds:uri="http://schemas.microsoft.com/office/2006/metadata/properties"/>
    <ds:schemaRef ds:uri="http://schemas.microsoft.com/office/infopath/2007/PartnerControls"/>
    <ds:schemaRef ds:uri="f66da2ca-f37c-4205-929f-e8e9af1907d3"/>
    <ds:schemaRef ds:uri="598d3dbc-fa83-42fa-b207-889270677883"/>
    <ds:schemaRef ds:uri="http://schemas.microsoft.com/sharepoint/v3"/>
  </ds:schemaRefs>
</ds:datastoreItem>
</file>

<file path=customXml/itemProps4.xml><?xml version="1.0" encoding="utf-8"?>
<ds:datastoreItem xmlns:ds="http://schemas.openxmlformats.org/officeDocument/2006/customXml" ds:itemID="{38D22E18-AEAF-45F8-9739-F883E075713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f66da2ca-f37c-4205-929f-e8e9af1907d3"/>
    <ds:schemaRef ds:uri="598d3dbc-fa83-42fa-b207-88927067788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7570</TotalTime>
  <Words>374</Words>
  <Application>Microsoft Macintosh PowerPoint</Application>
  <PresentationFormat>On-screen Show (4:3)</PresentationFormat>
  <Paragraphs>25</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US Department of Energy (SC)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 of BER</dc:title>
  <dc:creator>palmian</dc:creator>
  <cp:lastModifiedBy>Krista</cp:lastModifiedBy>
  <cp:revision>853</cp:revision>
  <dcterms:created xsi:type="dcterms:W3CDTF">2010-02-04T19:54:00Z</dcterms:created>
  <dcterms:modified xsi:type="dcterms:W3CDTF">2015-01-14T15:06:18Z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0x010100247064B81CB5A84D8992C1DDBD34D590</vt:lpwstr>
  </property>
  <property fmtid="{D5CDD505-2E9C-101B-9397-08002B2CF9AE}" pid="3" name="_dlc_DocIdItemGuid">
    <vt:lpwstr>87649c46-9ec5-4443-97fc-f97be07c44a6</vt:lpwstr>
  </property>
  <property fmtid="{D5CDD505-2E9C-101B-9397-08002B2CF9AE}" pid="4" name="TaxKeyword">
    <vt:lpwstr/>
  </property>
  <property fmtid="{D5CDD505-2E9C-101B-9397-08002B2CF9AE}" pid="5" name="xd_Signature">
    <vt:bool>false</vt:bool>
  </property>
  <property fmtid="{D5CDD505-2E9C-101B-9397-08002B2CF9AE}" pid="6" name="xd_ProgID">
    <vt:lpwstr/>
  </property>
  <property fmtid="{D5CDD505-2E9C-101B-9397-08002B2CF9AE}" pid="7" name="_SourceUrl">
    <vt:lpwstr/>
  </property>
  <property fmtid="{D5CDD505-2E9C-101B-9397-08002B2CF9AE}" pid="8" name="_SharedFileIndex">
    <vt:lpwstr/>
  </property>
  <property fmtid="{D5CDD505-2E9C-101B-9397-08002B2CF9AE}" pid="9" name="TemplateUrl">
    <vt:lpwstr/>
  </property>
</Properties>
</file>