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8" autoAdjust="0"/>
    <p:restoredTop sz="96121" autoAdjust="0"/>
  </p:normalViewPr>
  <p:slideViewPr>
    <p:cSldViewPr snapToGrid="0">
      <p:cViewPr>
        <p:scale>
          <a:sx n="150" d="100"/>
          <a:sy n="150" d="100"/>
        </p:scale>
        <p:origin x="-136" y="-616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12/12/16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12/12/16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689959" y="208875"/>
            <a:ext cx="6160964" cy="706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Many genomic positions in </a:t>
            </a:r>
            <a:r>
              <a:rPr lang="en-US" sz="2000" b="1" dirty="0" err="1" smtClean="0">
                <a:latin typeface="Calibri" charset="0"/>
                <a:ea typeface="Calibri" charset="0"/>
                <a:cs typeface="Calibri" charset="0"/>
              </a:rPr>
              <a:t>switchgrass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 contribute to flowering time, a major biomass yield determinant</a:t>
            </a:r>
            <a:endParaRPr lang="en-US" sz="2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63" y="6409486"/>
            <a:ext cx="8828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Grabowski, P.P. </a:t>
            </a:r>
            <a:r>
              <a:rPr lang="en-US" sz="800" i="1" dirty="0"/>
              <a:t>et al.</a:t>
            </a:r>
            <a:r>
              <a:rPr lang="en-US" sz="800" dirty="0"/>
              <a:t> “Genome-wide associations with flowering time in </a:t>
            </a:r>
            <a:r>
              <a:rPr lang="en-US" sz="800" dirty="0" err="1"/>
              <a:t>switchgrass</a:t>
            </a:r>
            <a:r>
              <a:rPr lang="en-US" sz="800" dirty="0"/>
              <a:t> using </a:t>
            </a:r>
            <a:r>
              <a:rPr lang="en-US" sz="800" dirty="0" err="1"/>
              <a:t>exome</a:t>
            </a:r>
            <a:r>
              <a:rPr lang="en-US" sz="800" dirty="0"/>
              <a:t>-capture sequencing data</a:t>
            </a:r>
            <a:r>
              <a:rPr lang="en-US" sz="800" b="1" dirty="0"/>
              <a:t>.”</a:t>
            </a:r>
            <a:r>
              <a:rPr lang="en-US" sz="800" dirty="0"/>
              <a:t> </a:t>
            </a:r>
            <a:r>
              <a:rPr lang="en-US" sz="800" i="1" dirty="0"/>
              <a:t>New </a:t>
            </a:r>
            <a:r>
              <a:rPr lang="en-US" sz="800" i="1" dirty="0" err="1"/>
              <a:t>Phytologist</a:t>
            </a:r>
            <a:r>
              <a:rPr lang="en-US" sz="800" i="1" dirty="0"/>
              <a:t> </a:t>
            </a:r>
            <a:r>
              <a:rPr lang="en-US" sz="800" b="1" dirty="0"/>
              <a:t>213</a:t>
            </a:r>
            <a:r>
              <a:rPr lang="en-US" sz="800" dirty="0"/>
              <a:t>, 154-169 (2017) [DOI: 10.1111/nph.14101].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1098548"/>
            <a:ext cx="55826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Gain a better understanding of the genetic regulation of flowering time in </a:t>
            </a:r>
            <a:r>
              <a:rPr lang="en-US" sz="1400" dirty="0" err="1" smtClean="0">
                <a:latin typeface="+mn-lt"/>
              </a:rPr>
              <a:t>switchgrass</a:t>
            </a:r>
            <a:r>
              <a:rPr lang="en-US" sz="1400" dirty="0" smtClean="0">
                <a:latin typeface="+mn-lt"/>
              </a:rPr>
              <a:t> to aid the development of higher biomass yielding </a:t>
            </a:r>
            <a:r>
              <a:rPr lang="en-US" sz="1400" dirty="0" err="1" smtClean="0">
                <a:latin typeface="+mn-lt"/>
              </a:rPr>
              <a:t>switchgrass</a:t>
            </a:r>
            <a:r>
              <a:rPr lang="en-US" sz="1400" dirty="0" smtClean="0">
                <a:latin typeface="+mn-lt"/>
              </a:rPr>
              <a:t> cultivars, particularly at northern latitudes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70463"/>
            <a:ext cx="5535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en-US" sz="16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283464" lvl="0" indent="-283464">
              <a:buFont typeface="Wingdings" pitchFamily="2" charset="2"/>
              <a:buChar char="Ø"/>
            </a:pPr>
            <a:r>
              <a:rPr lang="en-US" sz="1400" dirty="0" smtClean="0">
                <a:latin typeface="+mn-lt"/>
              </a:rPr>
              <a:t>Using </a:t>
            </a:r>
            <a:r>
              <a:rPr lang="en-US" sz="1400" dirty="0" err="1" smtClean="0">
                <a:latin typeface="+mn-lt"/>
              </a:rPr>
              <a:t>exome</a:t>
            </a:r>
            <a:r>
              <a:rPr lang="en-US" sz="1400" dirty="0" smtClean="0">
                <a:latin typeface="+mn-lt"/>
              </a:rPr>
              <a:t>-capture sequencing, perform genome-wide association studies using flowering time data from a </a:t>
            </a:r>
            <a:r>
              <a:rPr lang="en-US" sz="1400" dirty="0" err="1" smtClean="0">
                <a:latin typeface="+mn-lt"/>
              </a:rPr>
              <a:t>switchgrass</a:t>
            </a:r>
            <a:r>
              <a:rPr lang="en-US" sz="1400" dirty="0" smtClean="0">
                <a:latin typeface="+mn-lt"/>
              </a:rPr>
              <a:t> association panel</a:t>
            </a:r>
          </a:p>
          <a:p>
            <a:pPr marL="283464" lvl="0" indent="-283464">
              <a:buFont typeface="Wingdings" pitchFamily="2" charset="2"/>
              <a:buChar char="Ø"/>
            </a:pPr>
            <a:r>
              <a:rPr lang="en-US" sz="1400" dirty="0" smtClean="0">
                <a:latin typeface="+mn-lt"/>
              </a:rPr>
              <a:t>Use principal component analysis (PCA) to evaluate the population structure of the samples in the study</a:t>
            </a:r>
          </a:p>
          <a:p>
            <a:pPr marL="283464" lvl="0" indent="-283464">
              <a:buFont typeface="Wingdings" pitchFamily="2" charset="2"/>
              <a:buChar char="Ø"/>
            </a:pPr>
            <a:r>
              <a:rPr lang="en-US" sz="1400" dirty="0" smtClean="0">
                <a:latin typeface="+mn-lt"/>
              </a:rPr>
              <a:t>Identify genetic loci associated with flowering time</a:t>
            </a:r>
            <a:endParaRPr lang="en-US" sz="1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87754"/>
            <a:ext cx="551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PCA shows that the 509 </a:t>
            </a:r>
            <a:r>
              <a:rPr lang="en-US" sz="1400" dirty="0" err="1" smtClean="0">
                <a:latin typeface="+mn-lt"/>
              </a:rPr>
              <a:t>switchgrass</a:t>
            </a:r>
            <a:r>
              <a:rPr lang="en-US" sz="1400" dirty="0" smtClean="0">
                <a:latin typeface="+mn-lt"/>
              </a:rPr>
              <a:t> genotypes in the study represent five genetically distinct regional gene pools.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Heading date (as a metric for flowering time) varies between gene pools; in particular, the lowland south gene pool flowers substantially later than the other regional pools.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Candidate genes involved in flowering time include known flowering regulators and also genes not previously associated with the control of flowering time (including a homolog of a key circadian regulator).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Flowering time variation in </a:t>
            </a:r>
            <a:r>
              <a:rPr lang="en-US" sz="1400" dirty="0" err="1" smtClean="0">
                <a:latin typeface="+mn-lt"/>
              </a:rPr>
              <a:t>switchgrass</a:t>
            </a:r>
            <a:r>
              <a:rPr lang="en-US" sz="1400" dirty="0" smtClean="0">
                <a:latin typeface="+mn-lt"/>
              </a:rPr>
              <a:t> is due to variation at many positions across the genome.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The relationship of flowering time and geographic origin indicates likely roles for genes in both the photoperiod and autonomous pathways in generating </a:t>
            </a:r>
            <a:r>
              <a:rPr lang="en-US" sz="1400" dirty="0" err="1" smtClean="0">
                <a:latin typeface="+mn-lt"/>
              </a:rPr>
              <a:t>switchgrass</a:t>
            </a:r>
            <a:r>
              <a:rPr lang="en-US" sz="1400" dirty="0" smtClean="0">
                <a:latin typeface="+mn-lt"/>
              </a:rPr>
              <a:t> flowering time variation.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December 2016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2" name="Picture 1" descr="Grabowski_fig6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1" t="7682" r="5184" b="31231"/>
          <a:stretch/>
        </p:blipFill>
        <p:spPr>
          <a:xfrm>
            <a:off x="5651002" y="1268831"/>
            <a:ext cx="3425264" cy="4564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2032" y="5937425"/>
            <a:ext cx="34419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Genetic associations with heading date across the </a:t>
            </a:r>
            <a:r>
              <a:rPr lang="en-US" sz="800" dirty="0" err="1" smtClean="0"/>
              <a:t>switchgrass</a:t>
            </a:r>
            <a:r>
              <a:rPr lang="en-US" sz="800" dirty="0" smtClean="0"/>
              <a:t> genome.</a:t>
            </a:r>
            <a:endParaRPr lang="en-US" sz="8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HUBDOC-169-563</_dlc_DocId>
    <_dlc_DocIdUrl xmlns="f66da2ca-f37c-4205-929f-e8e9af1907d3">
      <Url>https://intranet.wei.wisc.edu/glbrc/doe/_layouts/15/DocIdRedir.aspx?ID=HUBDOC-169-563</Url>
      <Description>HUBDOC-169-563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9997</TotalTime>
  <Words>292</Words>
  <Application>Microsoft Macintosh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keywords/>
  <cp:lastModifiedBy>Krista</cp:lastModifiedBy>
  <cp:revision>961</cp:revision>
  <dcterms:created xsi:type="dcterms:W3CDTF">2010-02-04T19:54:00Z</dcterms:created>
  <dcterms:modified xsi:type="dcterms:W3CDTF">2016-12-12T19:30:21Z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9638f988-1f9a-4d17-b297-7f92954f643b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