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437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7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A34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18" autoAdjust="0"/>
    <p:restoredTop sz="93137" autoAdjust="0"/>
  </p:normalViewPr>
  <p:slideViewPr>
    <p:cSldViewPr snapToGrid="0">
      <p:cViewPr>
        <p:scale>
          <a:sx n="92" d="100"/>
          <a:sy n="92" d="100"/>
        </p:scale>
        <p:origin x="2496" y="488"/>
      </p:cViewPr>
      <p:guideLst>
        <p:guide orient="horz" pos="2160"/>
        <p:guide pos="47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11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933470-C82D-4D91-BC44-EDDF0F3DAA3C}" type="datetimeFigureOut">
              <a:rPr lang="en-US"/>
              <a:pPr>
                <a:defRPr/>
              </a:pPr>
              <a:t>2/18/19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C09BA1-F2D0-444F-980D-8F03A3EE7A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6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BB9D18-7567-4D19-8665-5AE6C32131D1}" type="datetimeFigureOut">
              <a:rPr lang="en-US"/>
              <a:pPr>
                <a:defRPr/>
              </a:pPr>
              <a:t>2/18/19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June 13-15,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49337F-5096-4607-B08E-5CD7BA64E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9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BC3-7A8E-4EEE-BFC3-2F119B62009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4064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A98C-247A-46F9-A17E-E1108870C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8"/>
          <p:cNvSpPr/>
          <p:nvPr userDrawn="1"/>
        </p:nvSpPr>
        <p:spPr bwMode="auto">
          <a:xfrm>
            <a:off x="0" y="6629400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35"/>
          <p:cNvSpPr>
            <a:spLocks noChangeArrowheads="1"/>
          </p:cNvSpPr>
          <p:nvPr/>
        </p:nvSpPr>
        <p:spPr bwMode="auto">
          <a:xfrm>
            <a:off x="2386013" y="6635750"/>
            <a:ext cx="6600825" cy="21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D4BD2A-A61B-43C4-A97F-6D4748350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92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390699"/>
            <a:ext cx="673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Structural features of substrate specificity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463" y="6278838"/>
            <a:ext cx="544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Glasgow, EM. </a:t>
            </a:r>
            <a:r>
              <a:rPr lang="fr-FR" sz="900" i="1" dirty="0"/>
              <a:t>et al.</a:t>
            </a:r>
            <a:r>
              <a:rPr lang="fr-FR" sz="900" dirty="0"/>
              <a:t> </a:t>
            </a:r>
            <a:r>
              <a:rPr lang="en-US" sz="900" dirty="0"/>
              <a:t>“Extent and origins of functional diversity in a subfamily of glycoside hydrolases.” </a:t>
            </a:r>
            <a:r>
              <a:rPr lang="en-US" sz="900" i="1" dirty="0"/>
              <a:t>Journal of Molecular Biology </a:t>
            </a:r>
            <a:r>
              <a:rPr lang="en-US" sz="900" dirty="0"/>
              <a:t>online January 25 (2019) [DOI: 10.1016/j.jmb.2019.01.024].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850" y="1295496"/>
            <a:ext cx="5244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Objective</a:t>
            </a:r>
            <a:r>
              <a:rPr lang="en-US" dirty="0">
                <a:latin typeface="+mn-lt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Describe the functional diversity of members of a GH5 subfamily to explore the structural origins of their broad substrate specificity, a step toward engineering better enzymes for converting biomass into biofuels and other specialty bioproducts. 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851" y="2301664"/>
            <a:ext cx="524441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Approach</a:t>
            </a:r>
            <a:endParaRPr lang="en-US" dirty="0">
              <a:latin typeface="+mn-lt"/>
            </a:endParaRPr>
          </a:p>
          <a:p>
            <a:pPr marL="285750" lvl="0" indent="-285750">
              <a:buFont typeface="Wingdings" charset="2"/>
              <a:buChar char="Ø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Express the catalytic domains of 243 GH5 members (238 in the GH5_4 subfamily) and quantify their activity against multiple polysaccharide substrates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lvl="0" indent="-285750">
              <a:buFont typeface="Wingdings" charset="2"/>
              <a:buChar char="Ø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Conduct a phylogenetic analysis based on the measured enzymatic activity to identify three major GH5_4 clades with distinct activity patterns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lvl="0" indent="-285750">
              <a:buFont typeface="Wingdings" charset="2"/>
              <a:buChar char="Ø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Use the structure of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CelE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to identify residues associated with broad enzymatic activity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.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507" y="4463671"/>
            <a:ext cx="523876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Results/Impacts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Activity against multiple polysaccharide substrates is relatively common among GH5_4 enzymes.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Two variably conserved residues in the binding cleft, H149 and W203, are linked to strong activity across all four substrates.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Enzyme sequences may be useful to predict and design enzyme activity against different types of biomass.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BRC Science Highlight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5498"/>
            <a:ext cx="1728787" cy="7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35"/>
          <p:cNvSpPr>
            <a:spLocks noChangeArrowheads="1"/>
          </p:cNvSpPr>
          <p:nvPr/>
        </p:nvSpPr>
        <p:spPr bwMode="auto">
          <a:xfrm>
            <a:off x="-34925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	GLBRC February 2019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F1ED1-2651-0844-8C2A-BCD9EE294D53}"/>
              </a:ext>
            </a:extLst>
          </p:cNvPr>
          <p:cNvSpPr txBox="1"/>
          <p:nvPr/>
        </p:nvSpPr>
        <p:spPr>
          <a:xfrm>
            <a:off x="5512861" y="5539907"/>
            <a:ext cx="35481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Active site residues. </a:t>
            </a:r>
            <a:r>
              <a:rPr lang="en-US" sz="900" dirty="0"/>
              <a:t>Residues related to substrate specificity in GH5_4 endoglucanases are (A) mapped onto the structure and (B) shown in the active site of </a:t>
            </a:r>
            <a:r>
              <a:rPr lang="en-US" sz="900" dirty="0" err="1"/>
              <a:t>CelE</a:t>
            </a:r>
            <a:r>
              <a:rPr lang="en-US" sz="900" dirty="0"/>
              <a:t>. Red, catalytic glutamates; orange, highly conserved in GH5; green, highly conserved in GH5_4; blue, variable residues within GH5_4.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62502F-C3E2-7843-BF55-87BFB7AB8908}"/>
              </a:ext>
            </a:extLst>
          </p:cNvPr>
          <p:cNvSpPr txBox="1"/>
          <p:nvPr/>
        </p:nvSpPr>
        <p:spPr>
          <a:xfrm>
            <a:off x="2624667" y="53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A37EBB4-4859-7548-808A-9E86957A6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833" y="1122182"/>
            <a:ext cx="1899860" cy="21990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1D9F1DF-98C8-A74C-8327-70C79E7883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236" y="3401704"/>
            <a:ext cx="3560215" cy="214789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f66da2ca-f37c-4205-929f-e8e9af1907d3">
      <Terms xmlns="http://schemas.microsoft.com/office/infopath/2007/PartnerControls"/>
    </TaxKeywordTaxHTField>
    <TaxCatchAll xmlns="f66da2ca-f37c-4205-929f-e8e9af1907d3"/>
    <Comments_x002c__x0020_Notes_x002c__x0020_etc xmlns="598d3dbc-fa83-42fa-b207-889270677883">Ready for Comms</Comments_x002c__x0020_Notes_x002c__x0020_etc>
    <PublishingExpirationDate xmlns="http://schemas.microsoft.com/sharepoint/v3" xsi:nil="true"/>
    <PublishingStartDate xmlns="http://schemas.microsoft.com/sharepoint/v3" xsi:nil="true"/>
    <_dlc_DocId xmlns="f66da2ca-f37c-4205-929f-e8e9af1907d3">HUBDOC-169-657</_dlc_DocId>
    <_dlc_DocIdUrl xmlns="f66da2ca-f37c-4205-929f-e8e9af1907d3">
      <Url>https://intranet.wei.wisc.edu/glbrc/doe/_layouts/15/DocIdRedir.aspx?ID=HUBDOC-169-657</Url>
      <Description>HUBDOC-169-657</Description>
    </_dlc_DocIdUrl>
    <_dlc_DocIdPersistId xmlns="f66da2ca-f37c-4205-929f-e8e9af1907d3">false</_dlc_DocIdPersistId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64B81CB5A84D8992C1DDBD34D590" ma:contentTypeVersion="0" ma:contentTypeDescription="Create a new document." ma:contentTypeScope="" ma:versionID="6738319440a0d4a8b574b44f29c8374c">
  <xsd:schema xmlns:xsd="http://www.w3.org/2001/XMLSchema" xmlns:xs="http://www.w3.org/2001/XMLSchema" xmlns:p="http://schemas.microsoft.com/office/2006/metadata/properties" xmlns:ns1="http://schemas.microsoft.com/sharepoint/v3" xmlns:ns2="f66da2ca-f37c-4205-929f-e8e9af1907d3" xmlns:ns3="598d3dbc-fa83-42fa-b207-889270677883" targetNamespace="http://schemas.microsoft.com/office/2006/metadata/properties" ma:root="true" ma:fieldsID="6ee46b2ab99f8bb7e069b4b66d7ecdec" ns1:_="" ns2:_="" ns3:_="">
    <xsd:import namespace="http://schemas.microsoft.com/sharepoint/v3"/>
    <xsd:import namespace="f66da2ca-f37c-4205-929f-e8e9af1907d3"/>
    <xsd:import namespace="598d3dbc-fa83-42fa-b207-88927067788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Comments_x002c__x0020_Notes_x002c__x0020_et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da2ca-f37c-4205-929f-e8e9af1907d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8627bd82-0569-4858-99f3-d7174152a40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52eabb01-f6f8-4398-a964-66c8658a72c0}" ma:internalName="TaxCatchAll" ma:showField="CatchAllData" ma:web="f66da2ca-f37c-4205-929f-e8e9af190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d3dbc-fa83-42fa-b207-889270677883" elementFormDefault="qualified">
    <xsd:import namespace="http://schemas.microsoft.com/office/2006/documentManagement/types"/>
    <xsd:import namespace="http://schemas.microsoft.com/office/infopath/2007/PartnerControls"/>
    <xsd:element name="Comments_x002c__x0020_Notes_x002c__x0020_etc" ma:index="16" nillable="true" ma:displayName="Comments, Notes, etc" ma:internalName="Comments_x002c__x0020_Notes_x002c__x0020_etc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E68956-2A2F-4AF9-A683-C63B389D65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3A89BB-3228-4566-B5DE-ED801792271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5E273A0-DD58-4D63-AD59-E4FD25EB50A2}">
  <ds:schemaRefs>
    <ds:schemaRef ds:uri="http://schemas.microsoft.com/office/2006/metadata/properties"/>
    <ds:schemaRef ds:uri="http://schemas.microsoft.com/office/infopath/2007/PartnerControls"/>
    <ds:schemaRef ds:uri="f66da2ca-f37c-4205-929f-e8e9af1907d3"/>
    <ds:schemaRef ds:uri="598d3dbc-fa83-42fa-b207-889270677883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5EDED528-518D-4C69-AD84-97438F549D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da2ca-f37c-4205-929f-e8e9af1907d3"/>
    <ds:schemaRef ds:uri="598d3dbc-fa83-42fa-b207-889270677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15648</TotalTime>
  <Words>262</Words>
  <Application>Microsoft Macintosh PowerPoint</Application>
  <PresentationFormat>On-screen Show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Rod</vt:lpstr>
      <vt:lpstr>Times New Roman</vt:lpstr>
      <vt:lpstr>Wingdings</vt:lpstr>
      <vt:lpstr>Office Theme</vt:lpstr>
      <vt:lpstr>PowerPoint Presentation</vt:lpstr>
    </vt:vector>
  </TitlesOfParts>
  <Company>US Department of Energy (SC)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palmian</dc:creator>
  <cp:keywords/>
  <cp:lastModifiedBy>Jill Sakai</cp:lastModifiedBy>
  <cp:revision>1136</cp:revision>
  <dcterms:created xsi:type="dcterms:W3CDTF">2010-02-04T19:54:00Z</dcterms:created>
  <dcterms:modified xsi:type="dcterms:W3CDTF">2019-02-18T18:40:20Z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0x010100247064B81CB5A84D8992C1DDBD34D590</vt:lpwstr>
  </property>
  <property fmtid="{D5CDD505-2E9C-101B-9397-08002B2CF9AE}" pid="3" name="_dlc_DocIdItemGuid">
    <vt:lpwstr>3a757806-b1d4-4582-8ead-3ab5c640e960</vt:lpwstr>
  </property>
  <property fmtid="{D5CDD505-2E9C-101B-9397-08002B2CF9AE}" pid="4" name="TaxKeyword">
    <vt:lpwstr/>
  </property>
  <property fmtid="{D5CDD505-2E9C-101B-9397-08002B2CF9AE}" pid="5" name="xd_Signature">
    <vt:bool>true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