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21415" autoAdjust="0"/>
    <p:restoredTop sz="97182" autoAdjust="0"/>
  </p:normalViewPr>
  <p:slideViewPr>
    <p:cSldViewPr>
      <p:cViewPr>
        <p:scale>
          <a:sx n="130" d="100"/>
          <a:sy n="130" d="100"/>
        </p:scale>
        <p:origin x="-1968" y="-256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1/27/17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1/27/17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 smtClean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Title again</a:t>
            </a:r>
            <a:r>
              <a:rPr lang="en-US" sz="700" b="1" baseline="0" dirty="0" smtClean="0"/>
              <a:t>:</a:t>
            </a: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dirty="0" smtClean="0"/>
              <a:t>Text 1-2 </a:t>
            </a:r>
            <a:r>
              <a:rPr lang="en-US" sz="700" smtClean="0"/>
              <a:t>sentence summary?</a:t>
            </a:r>
            <a:endParaRPr lang="en-US" sz="70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514600" y="0"/>
            <a:ext cx="662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+mn-lt"/>
              </a:rPr>
              <a:t>OptSSeq</a:t>
            </a:r>
            <a:r>
              <a:rPr lang="en-US" sz="2000" b="1" dirty="0" smtClean="0">
                <a:latin typeface="+mn-lt"/>
              </a:rPr>
              <a:t>: High-Throughput Sequencing Readout of Growth Enrichment Defines Optimal Gene Expression Elements</a:t>
            </a:r>
            <a:endParaRPr lang="en-US" sz="2000" b="1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" y="6122313"/>
            <a:ext cx="9067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Ghosh</a:t>
            </a:r>
            <a:r>
              <a:rPr lang="en-US" sz="1100" dirty="0" smtClean="0"/>
              <a:t>, I. and </a:t>
            </a:r>
            <a:r>
              <a:rPr lang="en-US" sz="1100" dirty="0" err="1" smtClean="0"/>
              <a:t>Landick</a:t>
            </a:r>
            <a:r>
              <a:rPr lang="en-US" sz="1100" dirty="0" smtClean="0"/>
              <a:t>, R. </a:t>
            </a:r>
            <a:r>
              <a:rPr lang="en-US" sz="1100" dirty="0" err="1"/>
              <a:t>OptSSeq</a:t>
            </a:r>
            <a:r>
              <a:rPr lang="en-US" sz="1100" dirty="0"/>
              <a:t>: High</a:t>
            </a:r>
            <a:r>
              <a:rPr lang="en-US" sz="1100" dirty="0" smtClean="0"/>
              <a:t>-throughput </a:t>
            </a:r>
            <a:r>
              <a:rPr lang="en-US" sz="1100" dirty="0"/>
              <a:t>s</a:t>
            </a:r>
            <a:r>
              <a:rPr lang="en-US" sz="1100" dirty="0" smtClean="0"/>
              <a:t>equencing </a:t>
            </a:r>
            <a:r>
              <a:rPr lang="en-US" sz="1100" dirty="0"/>
              <a:t>r</a:t>
            </a:r>
            <a:r>
              <a:rPr lang="en-US" sz="1100" dirty="0" smtClean="0"/>
              <a:t>eadout </a:t>
            </a:r>
            <a:r>
              <a:rPr lang="en-US" sz="1100" dirty="0"/>
              <a:t>of g</a:t>
            </a:r>
            <a:r>
              <a:rPr lang="en-US" sz="1100" dirty="0" smtClean="0"/>
              <a:t>rowth </a:t>
            </a:r>
            <a:r>
              <a:rPr lang="en-US" sz="1100" dirty="0"/>
              <a:t>e</a:t>
            </a:r>
            <a:r>
              <a:rPr lang="en-US" sz="1100" dirty="0" smtClean="0"/>
              <a:t>nrichment </a:t>
            </a:r>
            <a:r>
              <a:rPr lang="en-US" sz="1100" dirty="0"/>
              <a:t>d</a:t>
            </a:r>
            <a:r>
              <a:rPr lang="en-US" sz="1100" dirty="0" smtClean="0"/>
              <a:t>efines </a:t>
            </a:r>
            <a:r>
              <a:rPr lang="en-US" sz="1100" dirty="0"/>
              <a:t>o</a:t>
            </a:r>
            <a:r>
              <a:rPr lang="en-US" sz="1100" dirty="0" smtClean="0"/>
              <a:t>ptimal </a:t>
            </a:r>
            <a:r>
              <a:rPr lang="en-US" sz="1100" dirty="0"/>
              <a:t>g</a:t>
            </a:r>
            <a:r>
              <a:rPr lang="en-US" sz="1100" dirty="0" smtClean="0"/>
              <a:t>ene </a:t>
            </a:r>
            <a:r>
              <a:rPr lang="en-US" sz="1100" dirty="0"/>
              <a:t>e</a:t>
            </a:r>
            <a:r>
              <a:rPr lang="en-US" sz="1100" dirty="0" smtClean="0"/>
              <a:t>xpression </a:t>
            </a:r>
            <a:r>
              <a:rPr lang="en-US" sz="1100" dirty="0"/>
              <a:t>e</a:t>
            </a:r>
            <a:r>
              <a:rPr lang="en-US" sz="1100" dirty="0" smtClean="0"/>
              <a:t>lements for </a:t>
            </a:r>
            <a:r>
              <a:rPr lang="en-US" sz="1100" dirty="0" err="1"/>
              <a:t>h</a:t>
            </a:r>
            <a:r>
              <a:rPr lang="en-US" sz="1100" dirty="0" err="1" smtClean="0"/>
              <a:t>omoethanologenesis</a:t>
            </a:r>
            <a:r>
              <a:rPr lang="en-US" sz="1100" dirty="0" smtClean="0"/>
              <a:t>, </a:t>
            </a:r>
            <a:r>
              <a:rPr lang="en-US" sz="1100" i="1" dirty="0" smtClean="0"/>
              <a:t>ACS Synthetic Biology </a:t>
            </a:r>
            <a:r>
              <a:rPr lang="en-US" sz="1100" b="1" dirty="0" smtClean="0"/>
              <a:t>5</a:t>
            </a:r>
            <a:r>
              <a:rPr lang="en-US" sz="1100" dirty="0" smtClean="0"/>
              <a:t>, 1519 (2016). DOI: </a:t>
            </a:r>
            <a:r>
              <a:rPr lang="nb-NO" sz="1100" dirty="0"/>
              <a:t>10.1021/acssynbio.</a:t>
            </a:r>
            <a:r>
              <a:rPr lang="nb-NO" sz="1100" dirty="0" smtClean="0"/>
              <a:t>6b00121.</a:t>
            </a:r>
            <a:endParaRPr lang="en-US" sz="1100" dirty="0" smtClean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300" y="1062097"/>
            <a:ext cx="44577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 smtClean="0">
                <a:latin typeface="+mn-lt"/>
              </a:rPr>
              <a:t> </a:t>
            </a:r>
          </a:p>
          <a:p>
            <a:r>
              <a:rPr lang="en-US" dirty="0">
                <a:latin typeface="+mn-lt"/>
              </a:rPr>
              <a:t>D</a:t>
            </a:r>
            <a:r>
              <a:rPr lang="en-US" dirty="0" smtClean="0">
                <a:latin typeface="+mn-lt"/>
              </a:rPr>
              <a:t>esigning synthetic biofuel pathways with optimized and balanced enzyme levels can be challenging. Here we identified optimal gene expression elements for heterologous ethanol production from a combinatorial library of gene expression signals.</a:t>
            </a:r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" y="2987695"/>
            <a:ext cx="90678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  </a:t>
            </a:r>
            <a:endParaRPr lang="en-US" sz="2000" b="1" u="sng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smtClean="0">
                <a:latin typeface="+mn-lt"/>
              </a:rPr>
              <a:t>Generated libraries of promoter and ribosome binding site (RBS) variants representing pathway constructs spanning a range of gene strengths in different operon arrangements. </a:t>
            </a:r>
            <a:endParaRPr lang="en-US" dirty="0"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r>
              <a:rPr lang="en-US" dirty="0" smtClean="0">
                <a:latin typeface="+mn-lt"/>
              </a:rPr>
              <a:t> Expressed library variants in </a:t>
            </a:r>
            <a:r>
              <a:rPr lang="en-US" i="1" dirty="0" smtClean="0">
                <a:latin typeface="+mn-lt"/>
              </a:rPr>
              <a:t>E. coli</a:t>
            </a:r>
            <a:r>
              <a:rPr lang="en-US" dirty="0" smtClean="0">
                <a:latin typeface="+mn-lt"/>
              </a:rPr>
              <a:t> and used high throughput sequencing to </a:t>
            </a:r>
            <a:r>
              <a:rPr lang="en-US" dirty="0">
                <a:latin typeface="+mn-lt"/>
              </a:rPr>
              <a:t>t</a:t>
            </a:r>
            <a:r>
              <a:rPr lang="en-US" dirty="0" smtClean="0">
                <a:latin typeface="+mn-lt"/>
              </a:rPr>
              <a:t>rack enrichment of gene expression signals within cell populations.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" y="4387096"/>
            <a:ext cx="89916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+mn-lt"/>
              </a:rPr>
              <a:t>C</a:t>
            </a:r>
            <a:r>
              <a:rPr lang="en-US" dirty="0" smtClean="0">
                <a:latin typeface="+mn-lt"/>
              </a:rPr>
              <a:t>assettes with promoters driving strong but not maximal rates of transcription support the fastest </a:t>
            </a:r>
            <a:r>
              <a:rPr lang="en-US" dirty="0" err="1" smtClean="0">
                <a:latin typeface="+mn-lt"/>
              </a:rPr>
              <a:t>ethanologenic</a:t>
            </a:r>
            <a:r>
              <a:rPr lang="en-US" dirty="0" smtClean="0">
                <a:latin typeface="+mn-lt"/>
              </a:rPr>
              <a:t> growth.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latin typeface="+mn-lt"/>
              </a:rPr>
              <a:t>Of two alcohol dehydrogenase genes tested, one was preferred for rapid </a:t>
            </a:r>
            <a:r>
              <a:rPr lang="en-US" dirty="0" smtClean="0">
                <a:latin typeface="+mn-lt"/>
              </a:rPr>
              <a:t>growth.</a:t>
            </a:r>
            <a:endParaRPr lang="en-US" dirty="0" smtClean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err="1" smtClean="0">
                <a:latin typeface="+mn-lt"/>
              </a:rPr>
              <a:t>OptSSeq</a:t>
            </a:r>
            <a:r>
              <a:rPr lang="en-US" dirty="0" smtClean="0">
                <a:latin typeface="+mn-lt"/>
              </a:rPr>
              <a:t> is a general tool for synthetic biology to tune pathway enzyme levels whose function can be linked to cell growth or survival.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  <a:endParaRPr lang="en-US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GLBRC </a:t>
            </a: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January</a:t>
            </a: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 2017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838200"/>
            <a:ext cx="4343400" cy="2215038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 xsi:nil="true"/>
    <PublishingExpirationDate xmlns="http://schemas.microsoft.com/sharepoint/v3" xsi:nil="true"/>
    <PublishingStartDate xmlns="http://schemas.microsoft.com/sharepoint/v3" xsi:nil="true"/>
    <_dlc_DocId xmlns="f66da2ca-f37c-4205-929f-e8e9af1907d3">HUBDOC-169-555</_dlc_DocId>
    <_dlc_DocIdUrl xmlns="f66da2ca-f37c-4205-929f-e8e9af1907d3">
      <Url>https://intranet.wei.wisc.edu/glbrc/doe/_layouts/15/DocIdRedir.aspx?ID=HUBDOC-169-555</Url>
      <Description>HUBDOC-169-555</Description>
    </_dlc_DocIdUrl>
    <_dlc_DocIdPersistId xmlns="f66da2ca-f37c-4205-929f-e8e9af1907d3">false</_dlc_DocIdPersistId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4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10807</TotalTime>
  <Words>225</Words>
  <Application>Microsoft Macintosh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lastModifiedBy>Krista</cp:lastModifiedBy>
  <cp:revision>900</cp:revision>
  <dcterms:created xsi:type="dcterms:W3CDTF">2010-02-04T19:54:00Z</dcterms:created>
  <dcterms:modified xsi:type="dcterms:W3CDTF">2017-01-27T22:18:20Z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18b44f29-e70e-47a2-bcb9-d5f18f69dd63</vt:lpwstr>
  </property>
  <property fmtid="{D5CDD505-2E9C-101B-9397-08002B2CF9AE}" pid="4" name="TaxKeyword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