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934" autoAdjust="0"/>
    <p:restoredTop sz="97182" autoAdjust="0"/>
  </p:normalViewPr>
  <p:slideViewPr>
    <p:cSldViewPr>
      <p:cViewPr varScale="1">
        <p:scale>
          <a:sx n="151" d="100"/>
          <a:sy n="151" d="100"/>
        </p:scale>
        <p:origin x="-664" y="-10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76200"/>
            <a:ext cx="64770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Effects of lignin on </a:t>
            </a:r>
            <a:r>
              <a:rPr lang="en-US" sz="2400" b="1" dirty="0" err="1" smtClean="0">
                <a:latin typeface="+mn-lt"/>
              </a:rPr>
              <a:t>cellulase</a:t>
            </a:r>
            <a:r>
              <a:rPr lang="en-US" sz="2400" b="1" dirty="0" smtClean="0">
                <a:latin typeface="+mn-lt"/>
              </a:rPr>
              <a:t> during </a:t>
            </a:r>
            <a:r>
              <a:rPr lang="en-US" sz="2400" b="1" dirty="0" err="1" smtClean="0">
                <a:latin typeface="+mn-lt"/>
              </a:rPr>
              <a:t>lignocellulosic</a:t>
            </a:r>
            <a:r>
              <a:rPr lang="en-US" sz="2400" b="1" dirty="0" smtClean="0">
                <a:latin typeface="+mn-lt"/>
              </a:rPr>
              <a:t> biomass </a:t>
            </a:r>
            <a:r>
              <a:rPr lang="en-US" sz="2400" b="1" dirty="0" err="1" smtClean="0">
                <a:latin typeface="+mn-lt"/>
              </a:rPr>
              <a:t>saccharification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172200"/>
            <a:ext cx="853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Gao</a:t>
            </a:r>
            <a:r>
              <a:rPr lang="en-US" sz="1050" dirty="0" smtClean="0"/>
              <a:t>, D., </a:t>
            </a:r>
            <a:r>
              <a:rPr lang="en-US" sz="1050" dirty="0" err="1" smtClean="0"/>
              <a:t>Haarmeyer</a:t>
            </a:r>
            <a:r>
              <a:rPr lang="en-US" sz="1050" dirty="0" smtClean="0"/>
              <a:t>, C., </a:t>
            </a:r>
            <a:r>
              <a:rPr lang="en-US" sz="1050" dirty="0" err="1" smtClean="0"/>
              <a:t>Balan</a:t>
            </a:r>
            <a:r>
              <a:rPr lang="en-US" sz="1050" dirty="0" smtClean="0"/>
              <a:t>, V., Whitehead T.A., Dale, B.E., </a:t>
            </a:r>
            <a:r>
              <a:rPr lang="en-US" sz="1050" dirty="0" err="1" smtClean="0"/>
              <a:t>Chundawat</a:t>
            </a:r>
            <a:r>
              <a:rPr lang="en-US" sz="1050" dirty="0" smtClean="0"/>
              <a:t>, S.P.S. “Lignin triggers irreversible </a:t>
            </a:r>
            <a:r>
              <a:rPr lang="en-US" sz="1050" dirty="0" err="1" smtClean="0"/>
              <a:t>cellulase</a:t>
            </a:r>
            <a:r>
              <a:rPr lang="en-US" sz="1050" dirty="0" smtClean="0"/>
              <a:t> loss during pretreated </a:t>
            </a:r>
            <a:r>
              <a:rPr lang="en-US" sz="1050" dirty="0" err="1" smtClean="0"/>
              <a:t>lignocellulosic</a:t>
            </a:r>
            <a:r>
              <a:rPr lang="en-US" sz="1050" dirty="0" smtClean="0"/>
              <a:t> biomass </a:t>
            </a:r>
            <a:r>
              <a:rPr lang="en-US" sz="1050" dirty="0" err="1" smtClean="0"/>
              <a:t>saccharification</a:t>
            </a:r>
            <a:r>
              <a:rPr lang="en-US" sz="1050" dirty="0" smtClean="0"/>
              <a:t>”. Biotechnology for Biofuels(2014). 7:175</a:t>
            </a:r>
            <a:endParaRPr lang="en-US" sz="105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143000"/>
            <a:ext cx="48768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To understand the binding of </a:t>
            </a:r>
            <a:r>
              <a:rPr lang="en-US" sz="1400" dirty="0" err="1" smtClean="0">
                <a:latin typeface="+mn-lt"/>
              </a:rPr>
              <a:t>cellulase</a:t>
            </a:r>
            <a:r>
              <a:rPr lang="en-US" sz="1400" dirty="0" smtClean="0">
                <a:latin typeface="+mn-lt"/>
              </a:rPr>
              <a:t> to pretreated </a:t>
            </a:r>
            <a:r>
              <a:rPr lang="en-US" sz="1400" dirty="0" err="1" smtClean="0">
                <a:latin typeface="+mn-lt"/>
              </a:rPr>
              <a:t>lignocellulosic</a:t>
            </a:r>
            <a:r>
              <a:rPr lang="en-US" sz="1400" dirty="0" smtClean="0">
                <a:latin typeface="+mn-lt"/>
              </a:rPr>
              <a:t> biomass during </a:t>
            </a:r>
            <a:r>
              <a:rPr lang="en-US" sz="1400" dirty="0" err="1" smtClean="0">
                <a:latin typeface="+mn-lt"/>
              </a:rPr>
              <a:t>saccharification</a:t>
            </a:r>
            <a:r>
              <a:rPr lang="en-US" sz="1400" dirty="0" smtClean="0">
                <a:latin typeface="+mn-lt"/>
              </a:rPr>
              <a:t>, which could result in the production of cheaper biofuels.</a:t>
            </a:r>
          </a:p>
          <a:p>
            <a:endParaRPr lang="en-US" sz="17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049720"/>
            <a:ext cx="4876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smtClean="0">
                <a:latin typeface="+mn-lt"/>
              </a:rPr>
              <a:t>Quantified concentrations of various </a:t>
            </a:r>
            <a:r>
              <a:rPr lang="en-US" sz="1400" dirty="0" err="1" smtClean="0">
                <a:latin typeface="+mn-lt"/>
              </a:rPr>
              <a:t>cellulases</a:t>
            </a:r>
            <a:r>
              <a:rPr lang="en-US" sz="1400" dirty="0" smtClean="0">
                <a:latin typeface="+mn-lt"/>
              </a:rPr>
              <a:t> (CBH I, CBH II, and EG 1) in a complex </a:t>
            </a:r>
            <a:r>
              <a:rPr lang="en-US" sz="1400" dirty="0" err="1" smtClean="0">
                <a:latin typeface="+mn-lt"/>
              </a:rPr>
              <a:t>hydrolysate</a:t>
            </a:r>
            <a:r>
              <a:rPr lang="en-US" sz="1400" dirty="0" smtClean="0">
                <a:latin typeface="+mn-lt"/>
              </a:rPr>
              <a:t> mix via FPLC (fast protein liquid chromatography).</a:t>
            </a:r>
            <a:endParaRPr lang="en-US" sz="1400" dirty="0" smtClean="0">
              <a:latin typeface="Calibri"/>
              <a:cs typeface="Calibri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Calibri"/>
                <a:cs typeface="Calibri"/>
              </a:rPr>
              <a:t>Biomass used was corn-</a:t>
            </a:r>
            <a:r>
              <a:rPr lang="en-US" sz="1400" dirty="0" err="1" smtClean="0">
                <a:latin typeface="Calibri"/>
                <a:cs typeface="Calibri"/>
              </a:rPr>
              <a:t>stover</a:t>
            </a:r>
            <a:r>
              <a:rPr lang="en-US" sz="1400" dirty="0" smtClean="0">
                <a:latin typeface="Calibri"/>
                <a:cs typeface="Calibri"/>
              </a:rPr>
              <a:t> (CS) pretreated via Ammonia Fiber Expansion (AFEX), Dilute Acid (DA), and Ionic Liquid (IL); which are the BRC pretreatment technologies.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Calibri"/>
                <a:cs typeface="Calibri"/>
              </a:rPr>
              <a:t>Compared </a:t>
            </a:r>
            <a:r>
              <a:rPr lang="en-US" sz="1400" dirty="0" err="1" smtClean="0">
                <a:latin typeface="Calibri"/>
                <a:cs typeface="Calibri"/>
              </a:rPr>
              <a:t>cellulase</a:t>
            </a:r>
            <a:r>
              <a:rPr lang="en-US" sz="1400" dirty="0" smtClean="0">
                <a:latin typeface="Calibri"/>
                <a:cs typeface="Calibri"/>
              </a:rPr>
              <a:t> adsorption characteristics as a function of </a:t>
            </a:r>
            <a:r>
              <a:rPr lang="en-US" sz="1400" dirty="0" smtClean="0">
                <a:latin typeface="Calibri"/>
                <a:cs typeface="Calibri"/>
              </a:rPr>
              <a:t>lignocellulose </a:t>
            </a:r>
            <a:r>
              <a:rPr lang="en-US" sz="1400" dirty="0" smtClean="0">
                <a:latin typeface="Calibri"/>
                <a:cs typeface="Calibri"/>
              </a:rPr>
              <a:t>composition. </a:t>
            </a:r>
            <a:endParaRPr lang="en-US" sz="14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267200"/>
            <a:ext cx="8991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The relative fraction of bound individual </a:t>
            </a:r>
            <a:r>
              <a:rPr lang="en-US" sz="1400" dirty="0" err="1" smtClean="0">
                <a:latin typeface="+mn-lt"/>
              </a:rPr>
              <a:t>cellulases</a:t>
            </a:r>
            <a:r>
              <a:rPr lang="en-US" sz="1400" dirty="0" smtClean="0">
                <a:latin typeface="+mn-lt"/>
              </a:rPr>
              <a:t> varied depending on pretreatment, lignin abundance, and type of </a:t>
            </a:r>
            <a:r>
              <a:rPr lang="en-US" sz="1400" dirty="0" err="1" smtClean="0">
                <a:latin typeface="+mn-lt"/>
              </a:rPr>
              <a:t>cellulase</a:t>
            </a:r>
            <a:r>
              <a:rPr lang="en-US" sz="1400" dirty="0" smtClean="0">
                <a:latin typeface="+mn-lt"/>
              </a:rPr>
              <a:t>.  DA-CS has highest levels of non-recoverable </a:t>
            </a:r>
            <a:r>
              <a:rPr lang="en-US" sz="1400" dirty="0" err="1" smtClean="0">
                <a:latin typeface="+mn-lt"/>
              </a:rPr>
              <a:t>cellulases</a:t>
            </a:r>
            <a:r>
              <a:rPr lang="en-US" sz="1400" dirty="0" smtClean="0">
                <a:latin typeface="+mn-lt"/>
              </a:rPr>
              <a:t>, while IL-CS, which has the minimal lignin content, had highest overall </a:t>
            </a:r>
            <a:r>
              <a:rPr lang="en-US" sz="1400" dirty="0" err="1" smtClean="0">
                <a:latin typeface="+mn-lt"/>
              </a:rPr>
              <a:t>cellulase</a:t>
            </a:r>
            <a:r>
              <a:rPr lang="en-US" sz="1400" dirty="0" smtClean="0">
                <a:latin typeface="+mn-lt"/>
              </a:rPr>
              <a:t> recovery.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By using recombinant family 1 CBM fusion proteins, it was shown that they are highly implicated in the non-productive binding of full-length </a:t>
            </a:r>
            <a:r>
              <a:rPr lang="en-US" sz="1400" i="1" dirty="0" smtClean="0">
                <a:latin typeface="+mn-lt"/>
              </a:rPr>
              <a:t>T. </a:t>
            </a:r>
            <a:r>
              <a:rPr lang="en-US" sz="1400" i="1" dirty="0" err="1" smtClean="0">
                <a:latin typeface="+mn-lt"/>
              </a:rPr>
              <a:t>reesei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cellulases</a:t>
            </a:r>
            <a:r>
              <a:rPr lang="en-US" sz="1400" dirty="0" smtClean="0">
                <a:latin typeface="+mn-lt"/>
              </a:rPr>
              <a:t> to lignin.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Recovery of </a:t>
            </a:r>
            <a:r>
              <a:rPr lang="en-US" sz="1400" dirty="0" err="1" smtClean="0">
                <a:latin typeface="+mn-lt"/>
              </a:rPr>
              <a:t>cellulases</a:t>
            </a:r>
            <a:r>
              <a:rPr lang="en-US" sz="1400" dirty="0" smtClean="0">
                <a:latin typeface="+mn-lt"/>
              </a:rPr>
              <a:t> would increase enzyme specific activity and facilitate enzyme recycling for better </a:t>
            </a:r>
            <a:r>
              <a:rPr lang="en-US" sz="1400" dirty="0" err="1" smtClean="0">
                <a:latin typeface="+mn-lt"/>
              </a:rPr>
              <a:t>lignocellulosic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biorefinery</a:t>
            </a:r>
            <a:r>
              <a:rPr lang="en-US" sz="1400" dirty="0" smtClean="0">
                <a:latin typeface="+mn-lt"/>
              </a:rPr>
              <a:t> substrates.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May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3" name="Picture 2" descr="Screen Shot 2015-05-06 at 9.11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010975"/>
            <a:ext cx="3962400" cy="2722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05400" y="3633281"/>
            <a:ext cx="4038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alibri"/>
                <a:cs typeface="Calibri"/>
              </a:rPr>
              <a:t>Figure</a:t>
            </a:r>
            <a:r>
              <a:rPr lang="en-US" sz="1100" dirty="0" smtClean="0">
                <a:latin typeface="Calibri"/>
                <a:cs typeface="Calibri"/>
              </a:rPr>
              <a:t> - Free </a:t>
            </a:r>
            <a:r>
              <a:rPr lang="en-US" sz="1100" dirty="0" err="1">
                <a:latin typeface="Calibri"/>
                <a:cs typeface="Calibri"/>
              </a:rPr>
              <a:t>cellulase</a:t>
            </a:r>
            <a:r>
              <a:rPr lang="en-US" sz="1100" dirty="0">
                <a:latin typeface="Calibri"/>
                <a:cs typeface="Calibri"/>
              </a:rPr>
              <a:t> concentration in the </a:t>
            </a:r>
            <a:r>
              <a:rPr lang="en-US" sz="1100" dirty="0" err="1" smtClean="0">
                <a:latin typeface="Calibri"/>
                <a:cs typeface="Calibri"/>
              </a:rPr>
              <a:t>hydrolysate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supernatant as a function of total lignin concentration. Data for free </a:t>
            </a:r>
            <a:r>
              <a:rPr lang="en-US" sz="1100" dirty="0" smtClean="0">
                <a:latin typeface="Calibri"/>
                <a:cs typeface="Calibri"/>
              </a:rPr>
              <a:t>CBH I, </a:t>
            </a:r>
            <a:r>
              <a:rPr lang="en-US" sz="1100" dirty="0">
                <a:latin typeface="Calibri"/>
                <a:cs typeface="Calibri"/>
              </a:rPr>
              <a:t>CBH </a:t>
            </a:r>
            <a:r>
              <a:rPr lang="en-US" sz="1100" dirty="0" smtClean="0">
                <a:latin typeface="Calibri"/>
                <a:cs typeface="Calibri"/>
              </a:rPr>
              <a:t>II, </a:t>
            </a:r>
            <a:r>
              <a:rPr lang="en-US" sz="1100" dirty="0">
                <a:latin typeface="Calibri"/>
                <a:cs typeface="Calibri"/>
              </a:rPr>
              <a:t>and EG </a:t>
            </a:r>
            <a:r>
              <a:rPr lang="en-US" sz="1100" dirty="0" smtClean="0">
                <a:latin typeface="Calibri"/>
                <a:cs typeface="Calibri"/>
              </a:rPr>
              <a:t>I </a:t>
            </a:r>
            <a:r>
              <a:rPr lang="en-US" sz="1100" dirty="0">
                <a:latin typeface="Calibri"/>
                <a:cs typeface="Calibri"/>
              </a:rPr>
              <a:t>after 48-h </a:t>
            </a:r>
            <a:r>
              <a:rPr lang="en-US" sz="1100" dirty="0" err="1">
                <a:latin typeface="Calibri"/>
                <a:cs typeface="Calibri"/>
              </a:rPr>
              <a:t>saccharification</a:t>
            </a:r>
            <a:r>
              <a:rPr lang="en-US" sz="1100" dirty="0">
                <a:latin typeface="Calibri"/>
                <a:cs typeface="Calibri"/>
              </a:rPr>
              <a:t> of </a:t>
            </a:r>
            <a:r>
              <a:rPr lang="en-US" sz="1100" dirty="0" err="1">
                <a:latin typeface="Calibri"/>
                <a:cs typeface="Calibri"/>
              </a:rPr>
              <a:t>Avicel</a:t>
            </a:r>
            <a:r>
              <a:rPr lang="en-US" sz="1100" dirty="0">
                <a:latin typeface="Calibri"/>
                <a:cs typeface="Calibri"/>
              </a:rPr>
              <a:t> (0 g/L lignin), IL-CS (0.58 g/L lignin), AFEX-CS (3.18 g/L lignin), and DA-CS (5.43 g/L lignin) at 50°C are reported </a:t>
            </a:r>
            <a:r>
              <a:rPr lang="en-US" sz="1100" dirty="0" smtClean="0">
                <a:latin typeface="Calibri"/>
                <a:cs typeface="Calibri"/>
              </a:rPr>
              <a:t>here.</a:t>
            </a:r>
            <a:endParaRPr lang="en-US" sz="11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HUBDOC-169-481</_dlc_DocId>
    <_dlc_DocIdUrl xmlns="f66da2ca-f37c-4205-929f-e8e9af1907d3">
      <Url>https://intranet.wei.wisc.edu/glbrc/doe/_layouts/15/DocIdRedir.aspx?ID=HUBDOC-169-481</Url>
      <Description>HUBDOC-169-481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70802321-B41D-42CA-8EDE-91179EADF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14961</TotalTime>
  <Words>375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875</cp:revision>
  <dcterms:created xsi:type="dcterms:W3CDTF">2010-02-04T19:54:00Z</dcterms:created>
  <dcterms:modified xsi:type="dcterms:W3CDTF">2015-05-08T14:03:27Z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cd122f13-be2a-42fd-b499-bade33bfa6d4</vt:lpwstr>
  </property>
  <property fmtid="{D5CDD505-2E9C-101B-9397-08002B2CF9AE}" pid="4" name="TaxKeyword">
    <vt:lpwstr/>
  </property>
</Properties>
</file>