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A3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36" autoAdjust="0"/>
    <p:restoredTop sz="96038" autoAdjust="0"/>
  </p:normalViewPr>
  <p:slideViewPr>
    <p:cSldViewPr snapToGrid="0">
      <p:cViewPr>
        <p:scale>
          <a:sx n="162" d="100"/>
          <a:sy n="162" d="100"/>
        </p:scale>
        <p:origin x="584" y="20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1/26/18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1/26/18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sentence summary?</a:t>
            </a:r>
          </a:p>
        </p:txBody>
      </p:sp>
    </p:spTree>
    <p:extLst>
      <p:ext uri="{BB962C8B-B14F-4D97-AF65-F5344CB8AC3E}">
        <p14:creationId xmlns:p14="http://schemas.microsoft.com/office/powerpoint/2010/main" val="34064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810933" y="127001"/>
            <a:ext cx="616373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Discovering enzymes responsible for biodegradation of lignin to release high-value monomeric aromatic compounds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1285" y="6320366"/>
            <a:ext cx="8096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Gall, D. L. </a:t>
            </a:r>
            <a:r>
              <a:rPr lang="en-US" sz="800" i="1" dirty="0">
                <a:solidFill>
                  <a:srgbClr val="000000"/>
                </a:solidFill>
                <a:latin typeface="Arial"/>
                <a:cs typeface="Arial"/>
              </a:rPr>
              <a:t>et al.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 “</a:t>
            </a:r>
            <a:r>
              <a:rPr lang="en-US" sz="800" i="1" dirty="0">
                <a:solidFill>
                  <a:srgbClr val="000000"/>
                </a:solidFill>
                <a:latin typeface="Arial"/>
                <a:cs typeface="Arial"/>
              </a:rPr>
              <a:t>In vitro 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enzymatic </a:t>
            </a:r>
            <a:r>
              <a:rPr lang="en-US" sz="800" dirty="0" err="1">
                <a:solidFill>
                  <a:srgbClr val="000000"/>
                </a:solidFill>
                <a:latin typeface="Arial"/>
                <a:cs typeface="Arial"/>
              </a:rPr>
              <a:t>depolymerization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 of lignin with release of </a:t>
            </a:r>
            <a:r>
              <a:rPr lang="en-US" sz="800" dirty="0" err="1">
                <a:solidFill>
                  <a:srgbClr val="000000"/>
                </a:solidFill>
                <a:latin typeface="Arial"/>
                <a:cs typeface="Arial"/>
              </a:rPr>
              <a:t>syringyl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, </a:t>
            </a:r>
            <a:r>
              <a:rPr lang="en-US" sz="800" dirty="0" err="1">
                <a:solidFill>
                  <a:srgbClr val="000000"/>
                </a:solidFill>
                <a:latin typeface="Arial"/>
                <a:cs typeface="Arial"/>
              </a:rPr>
              <a:t>guaiacyl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, and </a:t>
            </a:r>
            <a:r>
              <a:rPr lang="en-US" sz="800" dirty="0" err="1">
                <a:solidFill>
                  <a:srgbClr val="000000"/>
                </a:solidFill>
                <a:latin typeface="Arial"/>
                <a:cs typeface="Arial"/>
              </a:rPr>
              <a:t>tricin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 units.” </a:t>
            </a:r>
            <a:r>
              <a:rPr lang="en-US" sz="800" i="1" dirty="0">
                <a:solidFill>
                  <a:srgbClr val="000000"/>
                </a:solidFill>
                <a:latin typeface="Arial"/>
                <a:cs typeface="Arial"/>
              </a:rPr>
              <a:t>Applied and Environmental Microbiology </a:t>
            </a:r>
            <a:r>
              <a:rPr lang="en-US" sz="800" dirty="0">
                <a:solidFill>
                  <a:srgbClr val="000000"/>
                </a:solidFill>
                <a:latin typeface="Arial"/>
                <a:cs typeface="Arial"/>
              </a:rPr>
              <a:t>84, e02076-17 (2018) [DOI: </a:t>
            </a:r>
            <a:r>
              <a:rPr lang="en-US" sz="800" dirty="0"/>
              <a:t>10.1128/AEM.02076-17</a:t>
            </a:r>
            <a:r>
              <a:rPr lang="en-US" sz="800" dirty="0">
                <a:solidFill>
                  <a:srgbClr val="000000"/>
                </a:solidFill>
              </a:rPr>
              <a:t>].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344081"/>
            <a:ext cx="898313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Demonstrate that </a:t>
            </a:r>
            <a:r>
              <a:rPr lang="en-US" sz="1400" dirty="0">
                <a:latin typeface="+mn-lt"/>
              </a:rPr>
              <a:t>β-</a:t>
            </a:r>
            <a:r>
              <a:rPr lang="en-US" sz="1400" dirty="0" err="1">
                <a:latin typeface="+mn-lt"/>
              </a:rPr>
              <a:t>etherase</a:t>
            </a:r>
            <a:r>
              <a:rPr lang="en-US" sz="1400" dirty="0">
                <a:latin typeface="+mn-lt"/>
              </a:rPr>
              <a:t> pathway enzymes, previously shown to have activity with model dimers, degrade complex lignin polymers and result in the release of aromatic monomers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917698"/>
            <a:ext cx="6544732" cy="1892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</a:t>
            </a:r>
            <a:endParaRPr lang="en-US" dirty="0">
              <a:latin typeface="+mn-lt"/>
            </a:endParaRP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Using a minimal set of </a:t>
            </a:r>
            <a:r>
              <a:rPr lang="en-US" sz="1400" dirty="0">
                <a:latin typeface="+mn-lt"/>
              </a:rPr>
              <a:t>β-</a:t>
            </a:r>
            <a:r>
              <a:rPr lang="en-US" sz="1400" dirty="0" err="1">
                <a:latin typeface="+mn-lt"/>
              </a:rPr>
              <a:t>etherase</a:t>
            </a:r>
            <a:r>
              <a:rPr lang="en-US" sz="1400" dirty="0">
                <a:latin typeface="+mn-lt"/>
              </a:rPr>
              <a:t> pathway enzymes and model compounds, develop a coupled </a:t>
            </a:r>
            <a:r>
              <a:rPr lang="en-US" sz="1400" i="1" dirty="0">
                <a:latin typeface="+mn-lt"/>
              </a:rPr>
              <a:t>in vitro</a:t>
            </a:r>
            <a:r>
              <a:rPr lang="en-US" sz="1400" dirty="0">
                <a:latin typeface="+mn-lt"/>
              </a:rPr>
              <a:t> assay capable of releasing </a:t>
            </a:r>
            <a:r>
              <a:rPr lang="en-US" sz="1400" dirty="0" err="1">
                <a:latin typeface="+mn-lt"/>
              </a:rPr>
              <a:t>guaiacyl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 err="1">
                <a:latin typeface="+mn-lt"/>
              </a:rPr>
              <a:t>syringyl</a:t>
            </a:r>
            <a:r>
              <a:rPr lang="en-US" sz="1400" dirty="0">
                <a:latin typeface="+mn-lt"/>
              </a:rPr>
              <a:t>, and </a:t>
            </a:r>
            <a:r>
              <a:rPr lang="en-US" sz="1400" dirty="0" err="1">
                <a:latin typeface="+mn-lt"/>
              </a:rPr>
              <a:t>tricin</a:t>
            </a:r>
            <a:r>
              <a:rPr lang="en-US" sz="1400" dirty="0">
                <a:latin typeface="+mn-lt"/>
              </a:rPr>
              <a:t> monomer units and recycling the </a:t>
            </a:r>
            <a:r>
              <a:rPr lang="en-US" sz="1400" dirty="0" err="1">
                <a:latin typeface="+mn-lt"/>
              </a:rPr>
              <a:t>cosubstrates</a:t>
            </a:r>
            <a:r>
              <a:rPr lang="en-US" sz="1400" dirty="0">
                <a:latin typeface="+mn-lt"/>
              </a:rPr>
              <a:t> NAD</a:t>
            </a:r>
            <a:r>
              <a:rPr lang="en-US" sz="1400" baseline="30000" dirty="0">
                <a:latin typeface="+mn-lt"/>
              </a:rPr>
              <a:t>+</a:t>
            </a:r>
            <a:r>
              <a:rPr lang="en-US" sz="1400" dirty="0">
                <a:latin typeface="+mn-lt"/>
              </a:rPr>
              <a:t> and glutathione.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latin typeface="+mn-lt"/>
              </a:rPr>
              <a:t>Characterize released products using gel permeation chromatography and high-performance liquid chromatography. </a:t>
            </a:r>
          </a:p>
          <a:p>
            <a:pPr marL="285750" lvl="0" indent="-285750">
              <a:buFont typeface="Wingdings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Extend this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in vitro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assay for use on engineered lignin oligomers as well as natural lignin polymers.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776133"/>
            <a:ext cx="6493933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Results/Impacts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We identified a minimum set of enzymes (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LigD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LigN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LigE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LigF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NaGST</a:t>
            </a:r>
            <a:r>
              <a:rPr lang="en-US" sz="1400" baseline="-25000" dirty="0" err="1">
                <a:solidFill>
                  <a:srgbClr val="000000"/>
                </a:solidFill>
                <a:latin typeface="+mn-lt"/>
              </a:rPr>
              <a:t>NU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, and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AvGR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) that, in a single procedure, cleaves linkages and completely converts model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diaromatic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compounds to aromatic monomers.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Further, this coupled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in vitro 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assay system is capable of stoichiometric production of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monoaromatic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products from model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diaromatics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 in the presence of limiting amounts of </a:t>
            </a:r>
            <a:r>
              <a:rPr lang="en-US" sz="1400" dirty="0" err="1">
                <a:solidFill>
                  <a:srgbClr val="000000"/>
                </a:solidFill>
                <a:latin typeface="+mn-lt"/>
              </a:rPr>
              <a:t>cosubstrates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; the ability to recycle expensive cofactors increases the future utility of a coupled enzyme system for processing lignin oligomers </a:t>
            </a:r>
            <a:r>
              <a:rPr lang="en-US" sz="1400" i="1" dirty="0">
                <a:solidFill>
                  <a:srgbClr val="000000"/>
                </a:solidFill>
                <a:latin typeface="+mn-lt"/>
              </a:rPr>
              <a:t>in vitro</a:t>
            </a:r>
            <a:r>
              <a:rPr lang="en-US" sz="1400" dirty="0">
                <a:solidFill>
                  <a:srgbClr val="000000"/>
                </a:solidFill>
                <a:latin typeface="+mn-lt"/>
              </a:rPr>
              <a:t>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000000"/>
                </a:solidFill>
                <a:latin typeface="+mn-lt"/>
              </a:rPr>
              <a:t>Finally, this coupled enzyme system has activity with fractionated lignin oligomers, indicating that this approach provides a viable process to degrade natural lignin polymers and release high-value aromatic compounds from bioenergy crops.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January 2018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510866" y="1981202"/>
            <a:ext cx="2226734" cy="3874258"/>
            <a:chOff x="6468532" y="1447800"/>
            <a:chExt cx="2226734" cy="3874258"/>
          </a:xfrm>
        </p:grpSpPr>
        <p:pic>
          <p:nvPicPr>
            <p:cNvPr id="2" name="Picture 1" descr="Gall_fig1.png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37" t="20578" r="61582" b="42261"/>
            <a:stretch/>
          </p:blipFill>
          <p:spPr>
            <a:xfrm>
              <a:off x="6468532" y="1447800"/>
              <a:ext cx="2226734" cy="3874258"/>
            </a:xfrm>
            <a:prstGeom prst="rect">
              <a:avLst/>
            </a:prstGeom>
          </p:spPr>
        </p:pic>
        <p:sp>
          <p:nvSpPr>
            <p:cNvPr id="10" name="Rectangle 9"/>
            <p:cNvSpPr/>
            <p:nvPr/>
          </p:nvSpPr>
          <p:spPr>
            <a:xfrm>
              <a:off x="6629400" y="1524000"/>
              <a:ext cx="169333" cy="2032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HUBDOC-169-591</_dlc_DocId>
    <_dlc_DocIdUrl xmlns="f66da2ca-f37c-4205-929f-e8e9af1907d3">
      <Url>https://intranet.wei.wisc.edu/glbrc/doe/_layouts/15/DocIdRedir.aspx?ID=HUBDOC-169-591</Url>
      <Description>HUBDOC-169-591</Description>
    </_dlc_DocIdUrl>
    <_dlc_DocIdPersistId xmlns="f66da2ca-f37c-4205-929f-e8e9af1907d3">false</_dlc_DocIdPersist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11724</TotalTime>
  <Words>300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Rod</vt:lpstr>
      <vt:lpstr>Arial</vt:lpstr>
      <vt:lpstr>Calibri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palmian</dc:creator>
  <cp:keywords/>
  <cp:lastModifiedBy>Microsoft Office User</cp:lastModifiedBy>
  <cp:revision>1031</cp:revision>
  <dcterms:created xsi:type="dcterms:W3CDTF">2010-02-04T19:54:00Z</dcterms:created>
  <dcterms:modified xsi:type="dcterms:W3CDTF">2018-01-26T21:26:56Z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cc8401e2-7b5f-4d1a-969a-7e0baef8c83c</vt:lpwstr>
  </property>
  <property fmtid="{D5CDD505-2E9C-101B-9397-08002B2CF9AE}" pid="4" name="TaxKeyword">
    <vt:lpwstr/>
  </property>
  <property fmtid="{D5CDD505-2E9C-101B-9397-08002B2CF9AE}" pid="5" name="xd_Signature">
    <vt:bool>true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