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handoutMasterIdLst>
    <p:handoutMasterId r:id="rId8"/>
  </p:handoutMasterIdLst>
  <p:sldIdLst>
    <p:sldId id="437" r:id="rId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75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28A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170" autoAdjust="0"/>
    <p:restoredTop sz="92628" autoAdjust="0"/>
  </p:normalViewPr>
  <p:slideViewPr>
    <p:cSldViewPr>
      <p:cViewPr varScale="1">
        <p:scale>
          <a:sx n="99" d="100"/>
          <a:sy n="99" d="100"/>
        </p:scale>
        <p:origin x="880" y="176"/>
      </p:cViewPr>
      <p:guideLst>
        <p:guide orient="horz" pos="2160"/>
        <p:guide pos="4752"/>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11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01933470-C82D-4D91-BC44-EDDF0F3DAA3C}" type="datetimeFigureOut">
              <a:rPr lang="en-US"/>
              <a:pPr>
                <a:defRPr/>
              </a:pPr>
              <a:t>9/28/18</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CDC09BA1-F2D0-444F-980D-8F03A3EE7AE6}" type="slidenum">
              <a:rPr lang="en-US"/>
              <a:pPr>
                <a:defRPr/>
              </a:pPr>
              <a:t>‹#›</a:t>
            </a:fld>
            <a:endParaRPr lang="en-US" dirty="0"/>
          </a:p>
        </p:txBody>
      </p:sp>
    </p:spTree>
    <p:extLst>
      <p:ext uri="{BB962C8B-B14F-4D97-AF65-F5344CB8AC3E}">
        <p14:creationId xmlns:p14="http://schemas.microsoft.com/office/powerpoint/2010/main" val="1126369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D1BB9D18-7567-4D19-8665-5AE6C32131D1}" type="datetimeFigureOut">
              <a:rPr lang="en-US"/>
              <a:pPr>
                <a:defRPr/>
              </a:pPr>
              <a:t>9/28/18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r>
              <a:rPr lang="en-US" dirty="0"/>
              <a:t>June 13-15, 2011</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7349337F-5096-4607-B08E-5CD7BA64E5E0}" type="slidenum">
              <a:rPr lang="en-US"/>
              <a:pPr>
                <a:defRPr/>
              </a:pPr>
              <a:t>‹#›</a:t>
            </a:fld>
            <a:endParaRPr lang="en-US" dirty="0"/>
          </a:p>
        </p:txBody>
      </p:sp>
    </p:spTree>
    <p:extLst>
      <p:ext uri="{BB962C8B-B14F-4D97-AF65-F5344CB8AC3E}">
        <p14:creationId xmlns:p14="http://schemas.microsoft.com/office/powerpoint/2010/main" val="717994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CA3CBC3-7A8E-4EEE-BFC3-2F119B620096}" type="slidenum">
              <a:rPr lang="en-US"/>
              <a:pPr/>
              <a:t>1</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noAutofit/>
          </a:bodyPr>
          <a:lstStyle/>
          <a:p>
            <a:pPr eaLnBrk="1" hangingPunct="1">
              <a:lnSpc>
                <a:spcPct val="80000"/>
              </a:lnSpc>
            </a:pPr>
            <a:endParaRPr lang="en-US" sz="700" b="0" dirty="0"/>
          </a:p>
        </p:txBody>
      </p:sp>
    </p:spTree>
    <p:extLst>
      <p:ext uri="{BB962C8B-B14F-4D97-AF65-F5344CB8AC3E}">
        <p14:creationId xmlns:p14="http://schemas.microsoft.com/office/powerpoint/2010/main" val="339290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5"/>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4"/>
          <p:cNvSpPr>
            <a:spLocks noGrp="1"/>
          </p:cNvSpPr>
          <p:nvPr>
            <p:ph type="dt" sz="half" idx="10"/>
          </p:nvPr>
        </p:nvSpPr>
        <p:spPr/>
        <p:txBody>
          <a:bodyPr/>
          <a:lstStyle>
            <a:lvl1pPr>
              <a:defRPr/>
            </a:lvl1pPr>
          </a:lstStyle>
          <a:p>
            <a:pPr>
              <a:defRPr/>
            </a:pPr>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531FA98C-247A-46F9-A17E-E1108870C46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4" name="Rectangle 8"/>
          <p:cNvSpPr/>
          <p:nvPr userDrawn="1"/>
        </p:nvSpPr>
        <p:spPr bwMode="auto">
          <a:xfrm>
            <a:off x="0" y="6629400"/>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5" name="Rectangle 235"/>
          <p:cNvSpPr>
            <a:spLocks noChangeArrowheads="1"/>
          </p:cNvSpPr>
          <p:nvPr/>
        </p:nvSpPr>
        <p:spPr bwMode="auto">
          <a:xfrm>
            <a:off x="2386013" y="6635750"/>
            <a:ext cx="6600825" cy="211138"/>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Content Placeholder 1"/>
          <p:cNvSpPr>
            <a:spLocks noGrp="1"/>
          </p:cNvSpPr>
          <p:nvPr>
            <p:ph/>
          </p:nvPr>
        </p:nvSpPr>
        <p:spPr>
          <a:xfrm>
            <a:off x="457200" y="381000"/>
            <a:ext cx="8229600" cy="5745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CD4BD2A-A61B-43C4-A97F-6D47483509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92"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9"/>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12299" name="Text Box 50"/>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5" name="TextBox 4"/>
          <p:cNvSpPr txBox="1"/>
          <p:nvPr/>
        </p:nvSpPr>
        <p:spPr>
          <a:xfrm>
            <a:off x="2403475" y="297359"/>
            <a:ext cx="6435725" cy="769441"/>
          </a:xfrm>
          <a:prstGeom prst="rect">
            <a:avLst/>
          </a:prstGeom>
          <a:noFill/>
        </p:spPr>
        <p:txBody>
          <a:bodyPr wrap="square" rtlCol="0">
            <a:spAutoFit/>
          </a:bodyPr>
          <a:lstStyle/>
          <a:p>
            <a:r>
              <a:rPr lang="en-US" sz="2200" b="1" dirty="0"/>
              <a:t>Advanced Biofuels of the Future: </a:t>
            </a:r>
          </a:p>
          <a:p>
            <a:r>
              <a:rPr lang="en-US" sz="2200" b="1" dirty="0"/>
              <a:t>Atom-economical or energy-economical?</a:t>
            </a:r>
            <a:endParaRPr lang="en-US" sz="2200" b="1" dirty="0">
              <a:latin typeface="+mn-lt"/>
            </a:endParaRPr>
          </a:p>
        </p:txBody>
      </p:sp>
      <p:sp>
        <p:nvSpPr>
          <p:cNvPr id="6" name="TextBox 5"/>
          <p:cNvSpPr txBox="1"/>
          <p:nvPr/>
        </p:nvSpPr>
        <p:spPr>
          <a:xfrm>
            <a:off x="0" y="6265887"/>
            <a:ext cx="9144000" cy="246221"/>
          </a:xfrm>
          <a:prstGeom prst="rect">
            <a:avLst/>
          </a:prstGeom>
          <a:noFill/>
        </p:spPr>
        <p:txBody>
          <a:bodyPr wrap="square" rtlCol="0">
            <a:spAutoFit/>
          </a:bodyPr>
          <a:lstStyle/>
          <a:p>
            <a:r>
              <a:rPr lang="en-US" sz="950" dirty="0" err="1" smtClean="0"/>
              <a:t>Fashati</a:t>
            </a:r>
            <a:r>
              <a:rPr lang="en-US" sz="950" dirty="0" smtClean="0"/>
              <a:t>, P., </a:t>
            </a:r>
            <a:r>
              <a:rPr lang="en-US" sz="950" dirty="0" err="1" smtClean="0"/>
              <a:t>Maravelias</a:t>
            </a:r>
            <a:r>
              <a:rPr lang="en-US" sz="950" dirty="0" smtClean="0"/>
              <a:t>, C.T. “Advanced Biofuels of the Future: Atom-Economical or Energy-Economical?”  </a:t>
            </a:r>
            <a:r>
              <a:rPr lang="en-US" sz="950" i="1" dirty="0" smtClean="0"/>
              <a:t>Joule  </a:t>
            </a:r>
            <a:r>
              <a:rPr lang="en-US" sz="950" dirty="0" smtClean="0"/>
              <a:t>DOI: </a:t>
            </a:r>
            <a:r>
              <a:rPr lang="fi-FI" sz="1000" dirty="0"/>
              <a:t>10.1016/j.joule.2018.09.007</a:t>
            </a:r>
            <a:endParaRPr lang="en-US" sz="950" dirty="0"/>
          </a:p>
        </p:txBody>
      </p:sp>
      <p:sp>
        <p:nvSpPr>
          <p:cNvPr id="7" name="TextBox 6"/>
          <p:cNvSpPr txBox="1"/>
          <p:nvPr/>
        </p:nvSpPr>
        <p:spPr>
          <a:xfrm>
            <a:off x="152400" y="1295400"/>
            <a:ext cx="5334000" cy="830997"/>
          </a:xfrm>
          <a:prstGeom prst="rect">
            <a:avLst/>
          </a:prstGeom>
          <a:noFill/>
        </p:spPr>
        <p:txBody>
          <a:bodyPr wrap="square" rtlCol="0">
            <a:spAutoFit/>
          </a:bodyPr>
          <a:lstStyle/>
          <a:p>
            <a:r>
              <a:rPr lang="en-US" sz="2000" b="1" u="sng" dirty="0">
                <a:solidFill>
                  <a:schemeClr val="accent1">
                    <a:lumMod val="75000"/>
                  </a:schemeClr>
                </a:solidFill>
                <a:latin typeface="+mn-lt"/>
              </a:rPr>
              <a:t>Objective</a:t>
            </a:r>
            <a:r>
              <a:rPr lang="en-US" dirty="0">
                <a:latin typeface="+mn-lt"/>
              </a:rPr>
              <a:t> </a:t>
            </a:r>
          </a:p>
          <a:p>
            <a:r>
              <a:rPr lang="en-US" sz="1400" dirty="0">
                <a:latin typeface="Calibri" charset="0"/>
                <a:ea typeface="Calibri" charset="0"/>
                <a:cs typeface="Calibri" charset="0"/>
              </a:rPr>
              <a:t>To identify the critical factors that must be considered in the selection of target biofuels and development of new conversion strategies.</a:t>
            </a:r>
          </a:p>
        </p:txBody>
      </p:sp>
      <p:sp>
        <p:nvSpPr>
          <p:cNvPr id="8" name="TextBox 7"/>
          <p:cNvSpPr txBox="1"/>
          <p:nvPr/>
        </p:nvSpPr>
        <p:spPr>
          <a:xfrm>
            <a:off x="152401" y="2057400"/>
            <a:ext cx="5257799" cy="2339102"/>
          </a:xfrm>
          <a:prstGeom prst="rect">
            <a:avLst/>
          </a:prstGeom>
          <a:noFill/>
        </p:spPr>
        <p:txBody>
          <a:bodyPr wrap="square" rtlCol="0">
            <a:spAutoFit/>
          </a:bodyPr>
          <a:lstStyle/>
          <a:p>
            <a:r>
              <a:rPr lang="en-US" sz="2000" b="1" u="sng" dirty="0">
                <a:solidFill>
                  <a:schemeClr val="accent1">
                    <a:lumMod val="75000"/>
                  </a:schemeClr>
                </a:solidFill>
                <a:latin typeface="+mn-lt"/>
              </a:rPr>
              <a:t>Approach  </a:t>
            </a:r>
          </a:p>
          <a:p>
            <a:pPr lvl="0">
              <a:buFont typeface="Wingdings" pitchFamily="2" charset="2"/>
              <a:buChar char="Ø"/>
            </a:pPr>
            <a:r>
              <a:rPr lang="en-US" sz="1400" dirty="0">
                <a:latin typeface="Calibri" charset="0"/>
                <a:ea typeface="Calibri" charset="0"/>
                <a:cs typeface="Calibri" charset="0"/>
              </a:rPr>
              <a:t>A high-level carbon and energy analysis of two biomass-to-fuel strategies was performed to identify critical trade-offs: (1) biochemical conversion to ethanol (BCE) based on the NREL method, and (2) a catalytic conversion to alkenes (CCA) based on </a:t>
            </a:r>
            <a:r>
              <a:rPr lang="en-US" sz="1400" dirty="0" err="1">
                <a:latin typeface="Calibri" charset="0"/>
                <a:ea typeface="Calibri" charset="0"/>
                <a:cs typeface="Calibri" charset="0"/>
              </a:rPr>
              <a:t>ƴ-valerolactone</a:t>
            </a:r>
            <a:r>
              <a:rPr lang="en-US" sz="1400" dirty="0">
                <a:latin typeface="Calibri" charset="0"/>
                <a:ea typeface="Calibri" charset="0"/>
                <a:cs typeface="Calibri" charset="0"/>
              </a:rPr>
              <a:t> (GVL) biomass deconstruction and catalytic upgrading.</a:t>
            </a:r>
          </a:p>
          <a:p>
            <a:pPr lvl="0">
              <a:buFont typeface="Wingdings" pitchFamily="2" charset="2"/>
              <a:buChar char="Ø"/>
            </a:pPr>
            <a:r>
              <a:rPr lang="en-US" sz="1400" dirty="0">
                <a:latin typeface="Calibri" charset="0"/>
                <a:ea typeface="Calibri" charset="0"/>
                <a:cs typeface="Calibri" charset="0"/>
              </a:rPr>
              <a:t>The impact of process energy requirements and electricity production, as well as the impact of the fuel quality were studied by extending the boundary of the analysis to include the end-use of the produced fuel and electricity in the transportation sector.</a:t>
            </a:r>
          </a:p>
        </p:txBody>
      </p:sp>
      <p:sp>
        <p:nvSpPr>
          <p:cNvPr id="12" name="TextBox 11"/>
          <p:cNvSpPr txBox="1"/>
          <p:nvPr/>
        </p:nvSpPr>
        <p:spPr>
          <a:xfrm>
            <a:off x="22354" y="87868"/>
            <a:ext cx="2416046" cy="369332"/>
          </a:xfrm>
          <a:prstGeom prst="rect">
            <a:avLst/>
          </a:prstGeom>
          <a:noFill/>
        </p:spPr>
        <p:txBody>
          <a:bodyPr wrap="none" rtlCol="0">
            <a:spAutoFit/>
          </a:bodyPr>
          <a:lstStyle/>
          <a:p>
            <a:r>
              <a:rPr lang="en-US" i="1" u="sng" dirty="0">
                <a:effectLst>
                  <a:outerShdw blurRad="38100" dist="38100" dir="2700000" algn="tl">
                    <a:srgbClr val="000000">
                      <a:alpha val="43137"/>
                    </a:srgbClr>
                  </a:outerShdw>
                </a:effectLst>
                <a:latin typeface="Times New Roman" pitchFamily="18" charset="0"/>
                <a:cs typeface="Times New Roman" pitchFamily="18" charset="0"/>
              </a:rPr>
              <a:t>BRC Science Highlight</a:t>
            </a:r>
          </a:p>
        </p:txBody>
      </p:sp>
      <p:pic>
        <p:nvPicPr>
          <p:cNvPr id="13" name="Picture 2"/>
          <p:cNvPicPr>
            <a:picLocks noChangeAspect="1" noChangeArrowheads="1"/>
          </p:cNvPicPr>
          <p:nvPr/>
        </p:nvPicPr>
        <p:blipFill>
          <a:blip r:embed="rId3" cstate="print"/>
          <a:srcRect/>
          <a:stretch>
            <a:fillRect/>
          </a:stretch>
        </p:blipFill>
        <p:spPr bwMode="auto">
          <a:xfrm>
            <a:off x="252413" y="530877"/>
            <a:ext cx="1728787" cy="764523"/>
          </a:xfrm>
          <a:prstGeom prst="rect">
            <a:avLst/>
          </a:prstGeom>
          <a:noFill/>
          <a:ln w="9525">
            <a:noFill/>
            <a:miter lim="800000"/>
            <a:headEnd/>
            <a:tailEnd/>
          </a:ln>
        </p:spPr>
      </p:pic>
      <p:sp>
        <p:nvSpPr>
          <p:cNvPr id="14" name="Rectangle 235"/>
          <p:cNvSpPr>
            <a:spLocks noChangeArrowheads="1"/>
          </p:cNvSpPr>
          <p:nvPr/>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r>
              <a:rPr lang="en-US" sz="1200" b="1" dirty="0">
                <a:solidFill>
                  <a:schemeClr val="bg1"/>
                </a:solidFill>
                <a:latin typeface="+mn-lt"/>
                <a:ea typeface="Rod"/>
                <a:cs typeface="Rod"/>
              </a:rPr>
              <a:t>	GLBRC September </a:t>
            </a:r>
            <a:r>
              <a:rPr lang="en-US" sz="1200" b="1" baseline="0" dirty="0">
                <a:solidFill>
                  <a:schemeClr val="bg1"/>
                </a:solidFill>
                <a:latin typeface="+mn-lt"/>
                <a:ea typeface="Rod"/>
                <a:cs typeface="Rod"/>
              </a:rPr>
              <a:t>2018</a:t>
            </a:r>
            <a:endParaRPr lang="en-US" sz="1200" b="1" dirty="0">
              <a:solidFill>
                <a:schemeClr val="bg1"/>
              </a:solidFill>
              <a:latin typeface="+mn-lt"/>
              <a:ea typeface="Rod"/>
              <a:cs typeface="Rod"/>
            </a:endParaRPr>
          </a:p>
        </p:txBody>
      </p:sp>
      <p:sp>
        <p:nvSpPr>
          <p:cNvPr id="4" name="TextBox 3"/>
          <p:cNvSpPr txBox="1"/>
          <p:nvPr/>
        </p:nvSpPr>
        <p:spPr>
          <a:xfrm>
            <a:off x="5605133" y="3886200"/>
            <a:ext cx="3310267" cy="261610"/>
          </a:xfrm>
          <a:prstGeom prst="rect">
            <a:avLst/>
          </a:prstGeom>
          <a:noFill/>
        </p:spPr>
        <p:txBody>
          <a:bodyPr wrap="square" rtlCol="0">
            <a:spAutoFit/>
          </a:bodyPr>
          <a:lstStyle/>
          <a:p>
            <a:pPr algn="ctr"/>
            <a:r>
              <a:rPr lang="en-US" sz="1100" dirty="0">
                <a:latin typeface="Calibri" charset="0"/>
                <a:ea typeface="Calibri" charset="0"/>
                <a:cs typeface="Calibri" charset="0"/>
              </a:rPr>
              <a:t>Bioenergy feedstocks at the Kellogg Biological Station</a:t>
            </a:r>
          </a:p>
        </p:txBody>
      </p:sp>
      <p:sp>
        <p:nvSpPr>
          <p:cNvPr id="15" name="TextBox 14"/>
          <p:cNvSpPr txBox="1"/>
          <p:nvPr/>
        </p:nvSpPr>
        <p:spPr>
          <a:xfrm>
            <a:off x="152400" y="4340185"/>
            <a:ext cx="8991600" cy="1908215"/>
          </a:xfrm>
          <a:prstGeom prst="rect">
            <a:avLst/>
          </a:prstGeom>
          <a:noFill/>
        </p:spPr>
        <p:txBody>
          <a:bodyPr wrap="square" rtlCol="0">
            <a:spAutoFit/>
          </a:bodyPr>
          <a:lstStyle/>
          <a:p>
            <a:r>
              <a:rPr lang="en-US" sz="2000" b="1" u="sng" dirty="0">
                <a:solidFill>
                  <a:schemeClr val="accent1">
                    <a:lumMod val="75000"/>
                  </a:schemeClr>
                </a:solidFill>
                <a:latin typeface="+mn-lt"/>
              </a:rPr>
              <a:t>Results</a:t>
            </a:r>
          </a:p>
          <a:p>
            <a:pPr lvl="0">
              <a:buFont typeface="Wingdings" pitchFamily="2" charset="2"/>
              <a:buChar char="Ø"/>
            </a:pPr>
            <a:r>
              <a:rPr lang="en-US" sz="1400" dirty="0">
                <a:latin typeface="Calibri" charset="0"/>
                <a:ea typeface="Calibri" charset="0"/>
                <a:cs typeface="Calibri" charset="0"/>
              </a:rPr>
              <a:t>When comparing mass, atom, and carbon balance for the two strategies, results showed 65% and 53% biomass-to-fuel carbon efficiency for the BCE and CCA, respectively, which makes BCE a more atom-economical strategy.</a:t>
            </a:r>
          </a:p>
          <a:p>
            <a:pPr lvl="0">
              <a:buFont typeface="Wingdings" pitchFamily="2" charset="2"/>
              <a:buChar char="Ø"/>
            </a:pPr>
            <a:r>
              <a:rPr lang="en-US" sz="1400" dirty="0">
                <a:latin typeface="Calibri" charset="0"/>
                <a:ea typeface="Calibri" charset="0"/>
                <a:cs typeface="Calibri" charset="0"/>
              </a:rPr>
              <a:t>However, the BCE strategy is 17% less energy efficient than CCA, due to the role of fuel quality and engine efficiency. Furthermore, if the infrastructure for widespread adoption of electric cars were available, the advantage of the CCA strategy (in terms of the resulting mechanical energy from both liquid fuel and electricity) would be even bigger. </a:t>
            </a:r>
          </a:p>
          <a:p>
            <a:pPr lvl="0">
              <a:buFont typeface="Wingdings" pitchFamily="2" charset="2"/>
              <a:buChar char="Ø"/>
            </a:pPr>
            <a:r>
              <a:rPr lang="en-US" sz="1400" dirty="0">
                <a:latin typeface="Calibri" charset="0"/>
                <a:ea typeface="Calibri" charset="0"/>
                <a:cs typeface="Calibri" charset="0"/>
              </a:rPr>
              <a:t>Results showed that there are three major drivers affecting the overall efficiency of a biofuel strategy: (1) carbon yield, (2) process energy requirements, and (3) biofuel type and quality.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1" y="1659403"/>
            <a:ext cx="3411794" cy="2266042"/>
          </a:xfrm>
          <a:prstGeom prst="rect">
            <a:avLst/>
          </a:prstGeom>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064B81CB5A84D8992C1DDBD34D590" ma:contentTypeVersion="0" ma:contentTypeDescription="Create a new document." ma:contentTypeScope="" ma:versionID="6738319440a0d4a8b574b44f29c8374c">
  <xsd:schema xmlns:xsd="http://www.w3.org/2001/XMLSchema" xmlns:xs="http://www.w3.org/2001/XMLSchema" xmlns:p="http://schemas.microsoft.com/office/2006/metadata/properties" xmlns:ns1="http://schemas.microsoft.com/sharepoint/v3" xmlns:ns2="f66da2ca-f37c-4205-929f-e8e9af1907d3" xmlns:ns3="598d3dbc-fa83-42fa-b207-889270677883" targetNamespace="http://schemas.microsoft.com/office/2006/metadata/properties" ma:root="true" ma:fieldsID="6ee46b2ab99f8bb7e069b4b66d7ecdec" ns1:_="" ns2:_="" ns3:_="">
    <xsd:import namespace="http://schemas.microsoft.com/sharepoint/v3"/>
    <xsd:import namespace="f66da2ca-f37c-4205-929f-e8e9af1907d3"/>
    <xsd:import namespace="598d3dbc-fa83-42fa-b207-88927067788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TaxKeywordTaxHTField" minOccurs="0"/>
                <xsd:element ref="ns2:TaxCatchAll" minOccurs="0"/>
                <xsd:element ref="ns3:Comments_x002c__x0020_Notes_x002c__x0020_et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6da2ca-f37c-4205-929f-e8e9af1907d3"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KeywordTaxHTField" ma:index="14" nillable="true" ma:taxonomy="true" ma:internalName="TaxKeywordTaxHTField" ma:taxonomyFieldName="TaxKeyword" ma:displayName="Enterprise Keywords" ma:fieldId="{23f27201-bee3-471e-b2e7-b64fd8b7ca38}" ma:taxonomyMulti="true" ma:sspId="8627bd82-0569-4858-99f3-d7174152a405"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52eabb01-f6f8-4398-a964-66c8658a72c0}" ma:internalName="TaxCatchAll" ma:showField="CatchAllData" ma:web="f66da2ca-f37c-4205-929f-e8e9af1907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8d3dbc-fa83-42fa-b207-889270677883" elementFormDefault="qualified">
    <xsd:import namespace="http://schemas.microsoft.com/office/2006/documentManagement/types"/>
    <xsd:import namespace="http://schemas.microsoft.com/office/infopath/2007/PartnerControls"/>
    <xsd:element name="Comments_x002c__x0020_Notes_x002c__x0020_etc" ma:index="16" nillable="true" ma:displayName="Comments, Notes, etc" ma:internalName="Comments_x002c__x0020_Notes_x002c__x0020_etc">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KeywordTaxHTField xmlns="f66da2ca-f37c-4205-929f-e8e9af1907d3">
      <Terms xmlns="http://schemas.microsoft.com/office/infopath/2007/PartnerControls"/>
    </TaxKeywordTaxHTField>
    <TaxCatchAll xmlns="f66da2ca-f37c-4205-929f-e8e9af1907d3"/>
    <Comments_x002c__x0020_Notes_x002c__x0020_etc xmlns="598d3dbc-fa83-42fa-b207-889270677883" xsi:nil="true"/>
    <PublishingExpirationDate xmlns="http://schemas.microsoft.com/sharepoint/v3" xsi:nil="true"/>
    <PublishingStartDate xmlns="http://schemas.microsoft.com/sharepoint/v3" xsi:nil="true"/>
    <_dlc_DocId xmlns="f66da2ca-f37c-4205-929f-e8e9af1907d3">HUBDOC-92-422</_dlc_DocId>
    <_dlc_DocIdUrl xmlns="f66da2ca-f37c-4205-929f-e8e9af1907d3">
      <Url>https://intranet.wei.wisc.edu/glbrc/doe/_layouts/15/DocIdRedir.aspx?ID=HUBDOC-92-422</Url>
      <Description>HUBDOC-92-422</Description>
    </_dlc_DocIdUrl>
    <_dlc_DocIdPersistId xmlns="f66da2ca-f37c-4205-929f-e8e9af1907d3">false</_dlc_DocIdPersistId>
  </documentManagement>
</p:properties>
</file>

<file path=customXml/itemProps1.xml><?xml version="1.0" encoding="utf-8"?>
<ds:datastoreItem xmlns:ds="http://schemas.openxmlformats.org/officeDocument/2006/customXml" ds:itemID="{5EDED528-518D-4C69-AD84-97438F549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6da2ca-f37c-4205-929f-e8e9af1907d3"/>
    <ds:schemaRef ds:uri="598d3dbc-fa83-42fa-b207-889270677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E68956-2A2F-4AF9-A683-C63B389D65EE}">
  <ds:schemaRefs>
    <ds:schemaRef ds:uri="http://schemas.microsoft.com/sharepoint/v3/contenttype/forms"/>
  </ds:schemaRefs>
</ds:datastoreItem>
</file>

<file path=customXml/itemProps3.xml><?xml version="1.0" encoding="utf-8"?>
<ds:datastoreItem xmlns:ds="http://schemas.openxmlformats.org/officeDocument/2006/customXml" ds:itemID="{D73A89BB-3228-4566-B5DE-ED801792271A}">
  <ds:schemaRefs>
    <ds:schemaRef ds:uri="http://schemas.microsoft.com/sharepoint/events"/>
  </ds:schemaRefs>
</ds:datastoreItem>
</file>

<file path=customXml/itemProps4.xml><?xml version="1.0" encoding="utf-8"?>
<ds:datastoreItem xmlns:ds="http://schemas.openxmlformats.org/officeDocument/2006/customXml" ds:itemID="{05E273A0-DD58-4D63-AD59-E4FD25EB50A2}">
  <ds:schemaRefs>
    <ds:schemaRef ds:uri="f66da2ca-f37c-4205-929f-e8e9af1907d3"/>
    <ds:schemaRef ds:uri="http://www.w3.org/XML/1998/namespace"/>
    <ds:schemaRef ds:uri="http://schemas.microsoft.com/office/2006/documentManagement/types"/>
    <ds:schemaRef ds:uri="http://schemas.microsoft.com/sharepoint/v3"/>
    <ds:schemaRef ds:uri="http://schemas.microsoft.com/office/2006/metadata/properties"/>
    <ds:schemaRef ds:uri="http://purl.org/dc/terms/"/>
    <ds:schemaRef ds:uri="http://purl.org/dc/elements/1.1/"/>
    <ds:schemaRef ds:uri="598d3dbc-fa83-42fa-b207-889270677883"/>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138726</TotalTime>
  <Words>313</Words>
  <Application>Microsoft Macintosh PowerPoint</Application>
  <PresentationFormat>On-screen Show (4:3)</PresentationFormat>
  <Paragraphs>16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Rod</vt:lpstr>
      <vt:lpstr>Times New Roman</vt:lpstr>
      <vt:lpstr>Wingdings</vt:lpstr>
      <vt:lpstr>Arial</vt:lpstr>
      <vt:lpstr>Office Theme</vt:lpstr>
      <vt:lpstr>PowerPoint Presentation</vt:lpstr>
    </vt:vector>
  </TitlesOfParts>
  <Company>US Department of Energy (SC)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BER</dc:title>
  <dc:creator>palmian</dc:creator>
  <cp:lastModifiedBy>Sarynna Lopez Meza</cp:lastModifiedBy>
  <cp:revision>909</cp:revision>
  <dcterms:created xsi:type="dcterms:W3CDTF">2010-02-04T19:54:00Z</dcterms:created>
  <dcterms:modified xsi:type="dcterms:W3CDTF">2018-09-28T17:33:25Z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0x010100247064B81CB5A84D8992C1DDBD34D590</vt:lpwstr>
  </property>
  <property fmtid="{D5CDD505-2E9C-101B-9397-08002B2CF9AE}" pid="3" name="_dlc_DocIdItemGuid">
    <vt:lpwstr>2fd643f2-13e5-44f2-a37c-6531dcee4fad</vt:lpwstr>
  </property>
  <property fmtid="{D5CDD505-2E9C-101B-9397-08002B2CF9AE}" pid="4" name="TaxKeyword">
    <vt:lpwstr/>
  </property>
  <property fmtid="{D5CDD505-2E9C-101B-9397-08002B2CF9AE}" pid="5" name="xd_Signature">
    <vt:bool>true</vt:bool>
  </property>
  <property fmtid="{D5CDD505-2E9C-101B-9397-08002B2CF9AE}" pid="6" name="xd_ProgID">
    <vt:lpwstr/>
  </property>
  <property fmtid="{D5CDD505-2E9C-101B-9397-08002B2CF9AE}" pid="7" name="TemplateUrl">
    <vt:lpwstr/>
  </property>
</Properties>
</file>