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96405" autoAdjust="0"/>
  </p:normalViewPr>
  <p:slideViewPr>
    <p:cSldViewPr snapToGrid="0">
      <p:cViewPr>
        <p:scale>
          <a:sx n="150" d="100"/>
          <a:sy n="150" d="100"/>
        </p:scale>
        <p:origin x="-576" y="-33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2/1/17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2/1/17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2" y="101599"/>
            <a:ext cx="6028265" cy="77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n-lt"/>
              </a:rPr>
              <a:t>Reducing the flavone </a:t>
            </a:r>
            <a:r>
              <a:rPr lang="en-US" sz="2200" b="1" dirty="0" err="1" smtClean="0">
                <a:latin typeface="+mn-lt"/>
              </a:rPr>
              <a:t>tricin</a:t>
            </a:r>
            <a:r>
              <a:rPr lang="en-US" sz="2200" b="1" dirty="0" smtClean="0">
                <a:latin typeface="+mn-lt"/>
              </a:rPr>
              <a:t> in grasses results in increased lignification and decreased digestibility</a:t>
            </a:r>
            <a:endParaRPr lang="en-US" sz="2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468" y="6324599"/>
            <a:ext cx="8263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Arial"/>
                <a:cs typeface="Arial"/>
              </a:rPr>
              <a:t>Eloy</a:t>
            </a:r>
            <a:r>
              <a:rPr lang="en-US" sz="800" dirty="0" smtClean="0">
                <a:latin typeface="Arial"/>
                <a:cs typeface="Arial"/>
              </a:rPr>
              <a:t>, N.B. </a:t>
            </a:r>
            <a:r>
              <a:rPr lang="en-US" sz="800" i="1" dirty="0" smtClean="0">
                <a:latin typeface="Arial"/>
                <a:cs typeface="Arial"/>
              </a:rPr>
              <a:t>et </a:t>
            </a:r>
            <a:r>
              <a:rPr lang="en-US" sz="800" i="1" dirty="0">
                <a:latin typeface="Arial"/>
                <a:cs typeface="Arial"/>
              </a:rPr>
              <a:t>al.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smtClean="0">
                <a:latin typeface="Arial"/>
                <a:cs typeface="Arial"/>
              </a:rPr>
              <a:t>“</a:t>
            </a:r>
            <a:r>
              <a:rPr lang="en-US" sz="800" dirty="0">
                <a:latin typeface="Arial"/>
                <a:cs typeface="Arial"/>
              </a:rPr>
              <a:t>Silencing </a:t>
            </a:r>
            <a:r>
              <a:rPr lang="en-US" sz="800" i="1" dirty="0" smtClean="0">
                <a:latin typeface="Arial"/>
                <a:cs typeface="Arial"/>
              </a:rPr>
              <a:t>CHALCONE SYNTHASE </a:t>
            </a:r>
            <a:r>
              <a:rPr lang="en-US" sz="800" dirty="0" smtClean="0">
                <a:latin typeface="Arial"/>
                <a:cs typeface="Arial"/>
              </a:rPr>
              <a:t>in maize impedes </a:t>
            </a:r>
            <a:r>
              <a:rPr lang="en-US" sz="800" dirty="0">
                <a:latin typeface="Arial"/>
                <a:cs typeface="Arial"/>
              </a:rPr>
              <a:t>the </a:t>
            </a:r>
            <a:r>
              <a:rPr lang="en-US" sz="800" dirty="0" smtClean="0">
                <a:latin typeface="Arial"/>
                <a:cs typeface="Arial"/>
              </a:rPr>
              <a:t>incorporation </a:t>
            </a:r>
            <a:r>
              <a:rPr lang="en-US" sz="800" dirty="0">
                <a:latin typeface="Arial"/>
                <a:cs typeface="Arial"/>
              </a:rPr>
              <a:t>of </a:t>
            </a:r>
            <a:r>
              <a:rPr lang="en-US" sz="800" dirty="0" err="1">
                <a:latin typeface="Arial"/>
                <a:cs typeface="Arial"/>
              </a:rPr>
              <a:t>t</a:t>
            </a:r>
            <a:r>
              <a:rPr lang="en-US" sz="800" dirty="0" err="1" smtClean="0">
                <a:latin typeface="Arial"/>
                <a:cs typeface="Arial"/>
              </a:rPr>
              <a:t>ricin</a:t>
            </a:r>
            <a:r>
              <a:rPr lang="en-US" sz="800" dirty="0" smtClean="0">
                <a:latin typeface="Arial"/>
                <a:cs typeface="Arial"/>
              </a:rPr>
              <a:t> into lignin </a:t>
            </a:r>
            <a:r>
              <a:rPr lang="en-US" sz="800" dirty="0">
                <a:latin typeface="Arial"/>
                <a:cs typeface="Arial"/>
              </a:rPr>
              <a:t>and </a:t>
            </a:r>
            <a:r>
              <a:rPr lang="en-US" sz="800" dirty="0" smtClean="0">
                <a:latin typeface="Arial"/>
                <a:cs typeface="Arial"/>
              </a:rPr>
              <a:t>increases </a:t>
            </a:r>
            <a:r>
              <a:rPr lang="en-US" sz="800" dirty="0">
                <a:latin typeface="Arial"/>
                <a:cs typeface="Arial"/>
              </a:rPr>
              <a:t>l</a:t>
            </a:r>
            <a:r>
              <a:rPr lang="en-US" sz="800" dirty="0" smtClean="0">
                <a:latin typeface="Arial"/>
                <a:cs typeface="Arial"/>
              </a:rPr>
              <a:t>ignin </a:t>
            </a:r>
            <a:r>
              <a:rPr lang="en-US" sz="800" dirty="0">
                <a:latin typeface="Arial"/>
                <a:cs typeface="Arial"/>
              </a:rPr>
              <a:t>c</a:t>
            </a:r>
            <a:r>
              <a:rPr lang="en-US" sz="800" dirty="0" smtClean="0">
                <a:latin typeface="Arial"/>
                <a:cs typeface="Arial"/>
              </a:rPr>
              <a:t>ontent.</a:t>
            </a:r>
            <a:r>
              <a:rPr lang="en-US" sz="800" dirty="0">
                <a:latin typeface="Arial"/>
                <a:cs typeface="Arial"/>
              </a:rPr>
              <a:t>” </a:t>
            </a:r>
            <a:r>
              <a:rPr lang="en-US" sz="800" i="1" dirty="0" smtClean="0">
                <a:latin typeface="Arial"/>
                <a:cs typeface="Arial"/>
              </a:rPr>
              <a:t>Plant Physiology </a:t>
            </a:r>
            <a:r>
              <a:rPr lang="en-US" sz="800" b="1" dirty="0" smtClean="0">
                <a:latin typeface="Arial"/>
                <a:cs typeface="Arial"/>
              </a:rPr>
              <a:t>173</a:t>
            </a:r>
            <a:r>
              <a:rPr lang="en-US" sz="800" dirty="0" smtClean="0">
                <a:latin typeface="Arial"/>
                <a:cs typeface="Arial"/>
              </a:rPr>
              <a:t>, 998-1016(2017) </a:t>
            </a:r>
            <a:r>
              <a:rPr lang="en-US" sz="800" dirty="0">
                <a:latin typeface="Arial"/>
                <a:cs typeface="Arial"/>
              </a:rPr>
              <a:t>[</a:t>
            </a:r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DOI: </a:t>
            </a:r>
            <a:r>
              <a:rPr lang="en-US" sz="800" dirty="0"/>
              <a:t>10.1104/pp.</a:t>
            </a:r>
            <a:r>
              <a:rPr lang="en-US" sz="800" dirty="0" smtClean="0"/>
              <a:t>16.01108</a:t>
            </a:r>
            <a:r>
              <a:rPr lang="en-US" sz="800" dirty="0" smtClean="0">
                <a:latin typeface="Arial"/>
                <a:cs typeface="Arial"/>
              </a:rPr>
              <a:t>]</a:t>
            </a:r>
            <a:r>
              <a:rPr lang="en-US" sz="800" dirty="0">
                <a:latin typeface="Arial"/>
                <a:cs typeface="Arial"/>
              </a:rPr>
              <a:t>. </a:t>
            </a:r>
            <a:endParaRPr lang="en-US" sz="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066800"/>
            <a:ext cx="61086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sz="1400" dirty="0" smtClean="0">
                <a:latin typeface="+mn-lt"/>
              </a:rPr>
              <a:t> With </a:t>
            </a:r>
            <a:r>
              <a:rPr lang="en-US" sz="1400" dirty="0" err="1" smtClean="0">
                <a:latin typeface="+mn-lt"/>
              </a:rPr>
              <a:t>tricin</a:t>
            </a:r>
            <a:r>
              <a:rPr lang="en-US" sz="1400" dirty="0" smtClean="0">
                <a:latin typeface="+mn-lt"/>
              </a:rPr>
              <a:t> as an initiating lignin component in grasses </a:t>
            </a:r>
            <a:r>
              <a:rPr lang="en-US" sz="1400" dirty="0" smtClean="0">
                <a:latin typeface="+mn-lt"/>
              </a:rPr>
              <a:t>and therefore </a:t>
            </a:r>
            <a:r>
              <a:rPr lang="en-US" sz="1400" dirty="0" smtClean="0">
                <a:latin typeface="+mn-lt"/>
              </a:rPr>
              <a:t>a potential target for bioenergy crop improvement, investigate whether altering </a:t>
            </a:r>
            <a:r>
              <a:rPr lang="en-US" sz="1400" dirty="0" err="1" smtClean="0">
                <a:latin typeface="+mn-lt"/>
              </a:rPr>
              <a:t>tricin</a:t>
            </a:r>
            <a:r>
              <a:rPr lang="en-US" sz="1400" dirty="0" smtClean="0">
                <a:latin typeface="+mn-lt"/>
              </a:rPr>
              <a:t> levels affects lignin structure and cell wall recalcitrance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65" y="1731431"/>
            <a:ext cx="54356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r>
              <a:rPr lang="en-US" sz="1400" dirty="0" smtClean="0">
                <a:latin typeface="+mn-lt"/>
              </a:rPr>
              <a:t> Evaluate lignin structure and cell wall recalcitrance by phenolic profiling, cell wall composition assays, nuclear magnetic resonance, and </a:t>
            </a:r>
            <a:r>
              <a:rPr lang="en-US" sz="1400" dirty="0" err="1" smtClean="0">
                <a:latin typeface="+mn-lt"/>
              </a:rPr>
              <a:t>saccharification</a:t>
            </a:r>
            <a:r>
              <a:rPr lang="en-US" sz="1400" dirty="0" smtClean="0">
                <a:latin typeface="+mn-lt"/>
              </a:rPr>
              <a:t> assays of a maize flavonoid biosynthesis mutant (</a:t>
            </a:r>
            <a:r>
              <a:rPr lang="en-US" sz="1400" i="1" dirty="0" smtClean="0">
                <a:latin typeface="+mn-lt"/>
              </a:rPr>
              <a:t>C2-Idf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i="1" dirty="0" smtClean="0">
                <a:latin typeface="+mn-lt"/>
              </a:rPr>
              <a:t>vs.</a:t>
            </a:r>
            <a:r>
              <a:rPr lang="en-US" sz="1400" dirty="0" smtClean="0">
                <a:latin typeface="+mn-lt"/>
              </a:rPr>
              <a:t> the wild-type control (</a:t>
            </a:r>
            <a:r>
              <a:rPr lang="en-US" sz="1400" i="1" dirty="0" smtClean="0">
                <a:latin typeface="+mn-lt"/>
              </a:rPr>
              <a:t>C2</a:t>
            </a:r>
            <a:r>
              <a:rPr lang="en-US" sz="1400" dirty="0" smtClean="0">
                <a:latin typeface="+mn-lt"/>
              </a:rPr>
              <a:t>)</a:t>
            </a:r>
          </a:p>
          <a:p>
            <a:pPr lvl="0"/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35" y="2616194"/>
            <a:ext cx="5562600" cy="384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Phenolic profiling, which provides insight into carbon flux redirection for </a:t>
            </a:r>
            <a:r>
              <a:rPr lang="en-US" sz="1400" dirty="0" err="1" smtClean="0">
                <a:latin typeface="+mn-lt"/>
              </a:rPr>
              <a:t>phenylpropanoid</a:t>
            </a:r>
            <a:r>
              <a:rPr lang="en-US" sz="1400" dirty="0" smtClean="0">
                <a:latin typeface="+mn-lt"/>
              </a:rPr>
              <a:t> biosynthesis, indicated a severe reduction in </a:t>
            </a:r>
            <a:r>
              <a:rPr lang="en-US" sz="1400" dirty="0" err="1" smtClean="0">
                <a:latin typeface="+mn-lt"/>
              </a:rPr>
              <a:t>tricin</a:t>
            </a:r>
            <a:r>
              <a:rPr lang="en-US" sz="1400" dirty="0" smtClean="0">
                <a:latin typeface="+mn-lt"/>
              </a:rPr>
              <a:t>, and flavonoids in general, in </a:t>
            </a:r>
            <a:r>
              <a:rPr lang="en-US" sz="1400" i="1" dirty="0" smtClean="0">
                <a:latin typeface="+mn-lt"/>
              </a:rPr>
              <a:t>C2-Idf </a:t>
            </a:r>
            <a:r>
              <a:rPr lang="en-US" sz="1400" dirty="0" smtClean="0">
                <a:latin typeface="+mn-lt"/>
              </a:rPr>
              <a:t>mutant plant tissue.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smtClean="0">
                <a:latin typeface="+mn-lt"/>
              </a:rPr>
              <a:t>C2-Idf </a:t>
            </a:r>
            <a:r>
              <a:rPr lang="en-US" sz="1400" dirty="0" smtClean="0">
                <a:latin typeface="+mn-lt"/>
              </a:rPr>
              <a:t>plants have altered lignin content and composition; in particular, </a:t>
            </a:r>
            <a:r>
              <a:rPr lang="en-US" sz="1400" i="1" dirty="0" smtClean="0">
                <a:latin typeface="+mn-lt"/>
              </a:rPr>
              <a:t>C2-Idf </a:t>
            </a:r>
            <a:r>
              <a:rPr lang="en-US" sz="1400" dirty="0" smtClean="0">
                <a:latin typeface="+mn-lt"/>
              </a:rPr>
              <a:t>leaves have higher total lignin content.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smtClean="0">
                <a:latin typeface="+mn-lt"/>
              </a:rPr>
              <a:t>C2-Idf </a:t>
            </a:r>
            <a:r>
              <a:rPr lang="en-US" sz="1400" dirty="0" smtClean="0">
                <a:latin typeface="+mn-lt"/>
              </a:rPr>
              <a:t>leaves have reduced cellulose-to-glucose conversion efficiency.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Our data point to an overall positive relation between the abundance of </a:t>
            </a:r>
            <a:r>
              <a:rPr lang="en-US" sz="1400" dirty="0" err="1" smtClean="0">
                <a:latin typeface="+mn-lt"/>
              </a:rPr>
              <a:t>tricin</a:t>
            </a:r>
            <a:r>
              <a:rPr lang="en-US" sz="1400" dirty="0" smtClean="0">
                <a:latin typeface="+mn-lt"/>
              </a:rPr>
              <a:t> and </a:t>
            </a:r>
            <a:r>
              <a:rPr lang="en-US" sz="1400" dirty="0" err="1" smtClean="0">
                <a:latin typeface="+mn-lt"/>
              </a:rPr>
              <a:t>saccharification</a:t>
            </a:r>
            <a:r>
              <a:rPr lang="en-US" sz="1400" dirty="0" smtClean="0">
                <a:latin typeface="+mn-lt"/>
              </a:rPr>
              <a:t> efficiency in leaves; thus, incorporation of </a:t>
            </a:r>
            <a:r>
              <a:rPr lang="en-US" sz="1400" dirty="0" err="1" smtClean="0">
                <a:latin typeface="+mn-lt"/>
              </a:rPr>
              <a:t>tricin</a:t>
            </a:r>
            <a:r>
              <a:rPr lang="en-US" sz="1400" dirty="0" smtClean="0">
                <a:latin typeface="+mn-lt"/>
              </a:rPr>
              <a:t> into dicot </a:t>
            </a:r>
            <a:r>
              <a:rPr lang="en-US" sz="1400" dirty="0" err="1" smtClean="0">
                <a:latin typeface="+mn-lt"/>
              </a:rPr>
              <a:t>lignins</a:t>
            </a:r>
            <a:r>
              <a:rPr lang="en-US" sz="1400" dirty="0" smtClean="0">
                <a:latin typeface="+mn-lt"/>
              </a:rPr>
              <a:t> that normally do not produce </a:t>
            </a:r>
            <a:r>
              <a:rPr lang="en-US" sz="1400" dirty="0" err="1" smtClean="0">
                <a:latin typeface="+mn-lt"/>
              </a:rPr>
              <a:t>tricin</a:t>
            </a:r>
            <a:r>
              <a:rPr lang="en-US" sz="1400" dirty="0" smtClean="0">
                <a:latin typeface="+mn-lt"/>
              </a:rPr>
              <a:t>, or its overproduction in grasses through genetic engineering, may be a promising strategy to test the direct influence of </a:t>
            </a:r>
            <a:r>
              <a:rPr lang="en-US" sz="1400" dirty="0" err="1" smtClean="0">
                <a:latin typeface="+mn-lt"/>
              </a:rPr>
              <a:t>tricin</a:t>
            </a:r>
            <a:r>
              <a:rPr lang="en-US" sz="1400" dirty="0" smtClean="0">
                <a:latin typeface="+mn-lt"/>
              </a:rPr>
              <a:t> levels in lignin on </a:t>
            </a:r>
            <a:r>
              <a:rPr lang="en-US" sz="1400" dirty="0" err="1" smtClean="0">
                <a:latin typeface="+mn-lt"/>
              </a:rPr>
              <a:t>lignocellulosic</a:t>
            </a:r>
            <a:r>
              <a:rPr lang="en-US" sz="1400" dirty="0" smtClean="0">
                <a:latin typeface="+mn-lt"/>
              </a:rPr>
              <a:t> recalcitrance.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Given the growing consensus that lignin valorization is essential for the environmental sustainability and economics of the </a:t>
            </a:r>
            <a:r>
              <a:rPr lang="en-US" sz="1400" dirty="0" err="1" smtClean="0">
                <a:latin typeface="+mn-lt"/>
              </a:rPr>
              <a:t>lignocellulosic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biorefinery</a:t>
            </a:r>
            <a:r>
              <a:rPr lang="en-US" sz="1400" dirty="0" smtClean="0">
                <a:latin typeface="+mn-lt"/>
              </a:rPr>
              <a:t>, high-lignin biomass crops may prove useful if significant value can be extracted from the lignin component.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February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 descr="p10trici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6" t="10075" r="7464" b="75926"/>
          <a:stretch/>
        </p:blipFill>
        <p:spPr>
          <a:xfrm>
            <a:off x="5800581" y="2294468"/>
            <a:ext cx="3343419" cy="2074334"/>
          </a:xfrm>
          <a:prstGeom prst="rect">
            <a:avLst/>
          </a:prstGeom>
        </p:spPr>
      </p:pic>
      <p:pic>
        <p:nvPicPr>
          <p:cNvPr id="4" name="Picture 3" descr="p10trici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2" t="53378" r="18765" b="39012"/>
          <a:stretch/>
        </p:blipFill>
        <p:spPr>
          <a:xfrm>
            <a:off x="6536267" y="931331"/>
            <a:ext cx="1651000" cy="1505102"/>
          </a:xfrm>
          <a:prstGeom prst="rect">
            <a:avLst/>
          </a:prstGeom>
        </p:spPr>
      </p:pic>
      <p:pic>
        <p:nvPicPr>
          <p:cNvPr id="10" name="Picture 9" descr="p11tricin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9" t="25491" r="35126" b="60782"/>
          <a:stretch/>
        </p:blipFill>
        <p:spPr>
          <a:xfrm>
            <a:off x="5986182" y="4445002"/>
            <a:ext cx="2802218" cy="18372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HUBDOC-169-548</_dlc_DocId>
    <_dlc_DocIdUrl xmlns="f66da2ca-f37c-4205-929f-e8e9af1907d3">
      <Url>https://intranet.wei.wisc.edu/glbrc/doe/_layouts/15/DocIdRedir.aspx?ID=HUBDOC-169-548</Url>
      <Description>HUBDOC-169-548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10164</TotalTime>
  <Words>329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Krista</cp:lastModifiedBy>
  <cp:revision>986</cp:revision>
  <dcterms:created xsi:type="dcterms:W3CDTF">2010-02-04T19:54:00Z</dcterms:created>
  <dcterms:modified xsi:type="dcterms:W3CDTF">2017-02-01T19:27:11Z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461da586-b2e3-4d80-8115-2e2377e67ce4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