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handoutMasterIdLst>
    <p:handoutMasterId r:id="rId8"/>
  </p:handoutMasterIdLst>
  <p:sldIdLst>
    <p:sldId id="437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475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28AA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0619" autoAdjust="0"/>
    <p:restoredTop sz="86369" autoAdjust="0"/>
  </p:normalViewPr>
  <p:slideViewPr>
    <p:cSldViewPr>
      <p:cViewPr varScale="1">
        <p:scale>
          <a:sx n="117" d="100"/>
          <a:sy n="117" d="100"/>
        </p:scale>
        <p:origin x="2872" y="168"/>
      </p:cViewPr>
      <p:guideLst>
        <p:guide orient="horz" pos="2160"/>
        <p:guide pos="47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11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1933470-C82D-4D91-BC44-EDDF0F3DAA3C}" type="datetimeFigureOut">
              <a:rPr lang="en-US"/>
              <a:pPr>
                <a:defRPr/>
              </a:pPr>
              <a:t>2/11/19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DC09BA1-F2D0-444F-980D-8F03A3EE7A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369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1BB9D18-7567-4D19-8665-5AE6C32131D1}" type="datetimeFigureOut">
              <a:rPr lang="en-US"/>
              <a:pPr>
                <a:defRPr/>
              </a:pPr>
              <a:t>2/11/19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June 13-15, 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349337F-5096-4607-B08E-5CD7BA64E5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9943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A3CBC3-7A8E-4EEE-BFC3-2F119B620096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endParaRPr lang="en-US" sz="7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FA98C-247A-46F9-A17E-E1108870C4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Rectangle 8"/>
          <p:cNvSpPr/>
          <p:nvPr userDrawn="1"/>
        </p:nvSpPr>
        <p:spPr bwMode="auto">
          <a:xfrm>
            <a:off x="0" y="6629400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235"/>
          <p:cNvSpPr>
            <a:spLocks noChangeArrowheads="1"/>
          </p:cNvSpPr>
          <p:nvPr/>
        </p:nvSpPr>
        <p:spPr bwMode="auto">
          <a:xfrm>
            <a:off x="2386013" y="6635750"/>
            <a:ext cx="6600825" cy="211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D4BD2A-A61B-43C4-A97F-6D47483509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7" r:id="rId1"/>
    <p:sldLayoutId id="2147484088" r:id="rId2"/>
    <p:sldLayoutId id="2147484092" r:id="rId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Text Box 9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12299" name="Text Box 50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5" name="TextBox 4"/>
          <p:cNvSpPr txBox="1"/>
          <p:nvPr/>
        </p:nvSpPr>
        <p:spPr>
          <a:xfrm>
            <a:off x="2461845" y="12700"/>
            <a:ext cx="662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n-lt"/>
              </a:rPr>
              <a:t>Environmental factors and their effect on soil nitrous oxide fluxes in bioenergy crops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6248400"/>
            <a:ext cx="88392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" dirty="0"/>
              <a:t>Duncan, D. et al. “Environmental factors function as constraints on soil nitrous oxide fluxes in bioenergy feedstock cropping systems”. GBC Bioenergy. DOI: 10.1111/gcbb.12572</a:t>
            </a:r>
            <a:endParaRPr lang="en-US" sz="1150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" y="1143000"/>
            <a:ext cx="48713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" indent="-182880"/>
            <a:r>
              <a:rPr lang="en-US" sz="2000" b="1" u="sng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Objective</a:t>
            </a:r>
            <a:r>
              <a:rPr lang="en-US" dirty="0">
                <a:latin typeface="+mn-lt"/>
              </a:rPr>
              <a:t> </a:t>
            </a:r>
            <a:r>
              <a:rPr lang="en-US" sz="1650" dirty="0">
                <a:latin typeface="+mn-lt"/>
              </a:rPr>
              <a:t>To understand the factors that influence soil N</a:t>
            </a:r>
            <a:r>
              <a:rPr lang="en-US" sz="1650" baseline="-25000" dirty="0">
                <a:latin typeface="+mn-lt"/>
              </a:rPr>
              <a:t>2</a:t>
            </a:r>
            <a:r>
              <a:rPr lang="en-US" sz="1650" dirty="0">
                <a:latin typeface="+mn-lt"/>
              </a:rPr>
              <a:t>O production in bioenergy crops under field conditions.</a:t>
            </a:r>
          </a:p>
          <a:p>
            <a:pPr marL="91440"/>
            <a:endParaRPr lang="en-US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1954411"/>
            <a:ext cx="5153025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Approach  </a:t>
            </a:r>
          </a:p>
          <a:p>
            <a:pPr marL="182880" lvl="0" indent="-182880"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sz="1650" dirty="0">
                <a:latin typeface="+mn-lt"/>
              </a:rPr>
              <a:t>Employed quantile regression to evaluate effects of soil temperature, water-filled pore space, and concentrations of soil nitrate and ammonium on the upper bounds of soil N</a:t>
            </a:r>
            <a:r>
              <a:rPr lang="en-US" sz="1650" baseline="-25000" dirty="0">
                <a:latin typeface="+mn-lt"/>
              </a:rPr>
              <a:t>2</a:t>
            </a:r>
            <a:r>
              <a:rPr lang="en-US" sz="1650" dirty="0">
                <a:latin typeface="+mn-lt"/>
              </a:rPr>
              <a:t>O fluxes.</a:t>
            </a:r>
          </a:p>
          <a:p>
            <a:pPr marL="182880" lvl="0" indent="-182880">
              <a:buFont typeface="Wingdings" pitchFamily="2" charset="2"/>
              <a:buChar char="Ø"/>
            </a:pPr>
            <a:r>
              <a:rPr lang="en-US" sz="1650" dirty="0">
                <a:latin typeface="+mn-lt"/>
              </a:rPr>
              <a:t> Collected data over six years from a range of bioenergy crops including no-till grain crops, perennial warm-season grasses, hybrid poplar, and polycultures of tallgrass prairie species each with and without N addition grown at two sites in the Midwest (MI, WI).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6200" y="4572000"/>
            <a:ext cx="9067800" cy="1669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Result/Impacts</a:t>
            </a:r>
          </a:p>
          <a:p>
            <a:pPr marL="182880" indent="-182880">
              <a:buFont typeface="Wingdings" panose="05000000000000000000" pitchFamily="2" charset="2"/>
              <a:buChar char="Ø"/>
            </a:pPr>
            <a:r>
              <a:rPr lang="en-US" sz="1650" dirty="0">
                <a:latin typeface="+mn-lt"/>
              </a:rPr>
              <a:t>Framework suggests reducing concentration of NO</a:t>
            </a:r>
            <a:r>
              <a:rPr lang="en-US" sz="1650" baseline="-25000" dirty="0">
                <a:latin typeface="+mn-lt"/>
              </a:rPr>
              <a:t>3</a:t>
            </a:r>
            <a:r>
              <a:rPr lang="en-US" sz="1650" baseline="30000" dirty="0">
                <a:latin typeface="+mn-lt"/>
              </a:rPr>
              <a:t>-</a:t>
            </a:r>
            <a:r>
              <a:rPr lang="en-US" sz="1650" dirty="0">
                <a:latin typeface="+mn-lt"/>
              </a:rPr>
              <a:t> in the soil may be effective at reducing “hot moments” of N</a:t>
            </a:r>
            <a:r>
              <a:rPr lang="en-US" sz="1650" baseline="-25000" dirty="0">
                <a:latin typeface="+mn-lt"/>
              </a:rPr>
              <a:t>2</a:t>
            </a:r>
            <a:r>
              <a:rPr lang="en-US" sz="1650" dirty="0">
                <a:latin typeface="+mn-lt"/>
              </a:rPr>
              <a:t>O production.</a:t>
            </a:r>
          </a:p>
          <a:p>
            <a:pPr marL="182880" indent="-182880">
              <a:buFont typeface="Wingdings" panose="05000000000000000000" pitchFamily="2" charset="2"/>
              <a:buChar char="Ø"/>
            </a:pPr>
            <a:r>
              <a:rPr lang="en-US" sz="1650" dirty="0">
                <a:latin typeface="+mn-lt"/>
              </a:rPr>
              <a:t>Reduction may be accomplished using enhanced efficiency fertilizers which promote a gradual release of </a:t>
            </a:r>
            <a:r>
              <a:rPr lang="en-US" sz="1650" dirty="0"/>
              <a:t>NO</a:t>
            </a:r>
            <a:r>
              <a:rPr lang="en-US" sz="1650" baseline="-25000" dirty="0"/>
              <a:t>3</a:t>
            </a:r>
            <a:r>
              <a:rPr lang="en-US" sz="1650" baseline="30000" dirty="0"/>
              <a:t>-</a:t>
            </a:r>
            <a:r>
              <a:rPr lang="en-US" sz="1650" dirty="0">
                <a:latin typeface="+mn-lt"/>
              </a:rPr>
              <a:t> over time; and by increasing the diversity and </a:t>
            </a:r>
            <a:r>
              <a:rPr lang="en-US" sz="1650" dirty="0" err="1">
                <a:latin typeface="+mn-lt"/>
              </a:rPr>
              <a:t>perenniality</a:t>
            </a:r>
            <a:r>
              <a:rPr lang="en-US" sz="1650" dirty="0">
                <a:latin typeface="+mn-lt"/>
              </a:rPr>
              <a:t> of crops which reduces the amount of available </a:t>
            </a:r>
            <a:r>
              <a:rPr lang="en-US" sz="1650" dirty="0"/>
              <a:t>N </a:t>
            </a:r>
            <a:r>
              <a:rPr lang="en-US" sz="1650" dirty="0">
                <a:latin typeface="+mn-lt"/>
              </a:rPr>
              <a:t>in the soil.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0"/>
            <a:ext cx="2416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BRC Science Highlight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415498"/>
            <a:ext cx="1728787" cy="764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235"/>
          <p:cNvSpPr>
            <a:spLocks noChangeArrowheads="1"/>
          </p:cNvSpPr>
          <p:nvPr/>
        </p:nvSpPr>
        <p:spPr bwMode="auto">
          <a:xfrm>
            <a:off x="-34925" y="6646863"/>
            <a:ext cx="2320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	GLBRC February 2019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3806" y="1143000"/>
            <a:ext cx="3963994" cy="3665794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7064B81CB5A84D8992C1DDBD34D590" ma:contentTypeVersion="0" ma:contentTypeDescription="Create a new document." ma:contentTypeScope="" ma:versionID="6738319440a0d4a8b574b44f29c8374c">
  <xsd:schema xmlns:xsd="http://www.w3.org/2001/XMLSchema" xmlns:xs="http://www.w3.org/2001/XMLSchema" xmlns:p="http://schemas.microsoft.com/office/2006/metadata/properties" xmlns:ns1="http://schemas.microsoft.com/sharepoint/v3" xmlns:ns2="f66da2ca-f37c-4205-929f-e8e9af1907d3" xmlns:ns3="598d3dbc-fa83-42fa-b207-889270677883" targetNamespace="http://schemas.microsoft.com/office/2006/metadata/properties" ma:root="true" ma:fieldsID="6ee46b2ab99f8bb7e069b4b66d7ecdec" ns1:_="" ns2:_="" ns3:_="">
    <xsd:import namespace="http://schemas.microsoft.com/sharepoint/v3"/>
    <xsd:import namespace="f66da2ca-f37c-4205-929f-e8e9af1907d3"/>
    <xsd:import namespace="598d3dbc-fa83-42fa-b207-88927067788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2:TaxKeywordTaxHTField" minOccurs="0"/>
                <xsd:element ref="ns2:TaxCatchAll" minOccurs="0"/>
                <xsd:element ref="ns3:Comments_x002c__x0020_Notes_x002c__x0020_etc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6da2ca-f37c-4205-929f-e8e9af1907d3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4" nillable="true" ma:taxonomy="true" ma:internalName="TaxKeywordTaxHTField" ma:taxonomyFieldName="TaxKeyword" ma:displayName="Enterprise Keywords" ma:fieldId="{23f27201-bee3-471e-b2e7-b64fd8b7ca38}" ma:taxonomyMulti="true" ma:sspId="8627bd82-0569-4858-99f3-d7174152a40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hidden="true" ma:list="{52eabb01-f6f8-4398-a964-66c8658a72c0}" ma:internalName="TaxCatchAll" ma:showField="CatchAllData" ma:web="f66da2ca-f37c-4205-929f-e8e9af1907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8d3dbc-fa83-42fa-b207-889270677883" elementFormDefault="qualified">
    <xsd:import namespace="http://schemas.microsoft.com/office/2006/documentManagement/types"/>
    <xsd:import namespace="http://schemas.microsoft.com/office/infopath/2007/PartnerControls"/>
    <xsd:element name="Comments_x002c__x0020_Notes_x002c__x0020_etc" ma:index="16" nillable="true" ma:displayName="Comments, Notes, etc" ma:internalName="Comments_x002c__x0020_Notes_x002c__x0020_etc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KeywordTaxHTField xmlns="f66da2ca-f37c-4205-929f-e8e9af1907d3">
      <Terms xmlns="http://schemas.microsoft.com/office/infopath/2007/PartnerControls"/>
    </TaxKeywordTaxHTField>
    <TaxCatchAll xmlns="f66da2ca-f37c-4205-929f-e8e9af1907d3"/>
    <Comments_x002c__x0020_Notes_x002c__x0020_etc xmlns="598d3dbc-fa83-42fa-b207-889270677883">Ready for Comms</Comments_x002c__x0020_Notes_x002c__x0020_etc>
    <PublishingExpirationDate xmlns="http://schemas.microsoft.com/sharepoint/v3" xsi:nil="true"/>
    <PublishingStartDate xmlns="http://schemas.microsoft.com/sharepoint/v3" xsi:nil="true"/>
    <_dlc_DocId xmlns="f66da2ca-f37c-4205-929f-e8e9af1907d3">HUBDOC-169-668</_dlc_DocId>
    <_dlc_DocIdUrl xmlns="f66da2ca-f37c-4205-929f-e8e9af1907d3">
      <Url>https://intranet.wei.wisc.edu/glbrc/doe/_layouts/15/DocIdRedir.aspx?ID=HUBDOC-169-668</Url>
      <Description>HUBDOC-169-668</Description>
    </_dlc_DocIdUrl>
    <_dlc_DocIdPersistId xmlns="f66da2ca-f37c-4205-929f-e8e9af1907d3">false</_dlc_DocIdPersistId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73A89BB-3228-4566-B5DE-ED801792271A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5EDED528-518D-4C69-AD84-97438F549D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66da2ca-f37c-4205-929f-e8e9af1907d3"/>
    <ds:schemaRef ds:uri="598d3dbc-fa83-42fa-b207-8892706778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5E273A0-DD58-4D63-AD59-E4FD25EB50A2}">
  <ds:schemaRefs>
    <ds:schemaRef ds:uri="http://purl.org/dc/terms/"/>
    <ds:schemaRef ds:uri="598d3dbc-fa83-42fa-b207-889270677883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f66da2ca-f37c-4205-929f-e8e9af1907d3"/>
    <ds:schemaRef ds:uri="http://schemas.openxmlformats.org/package/2006/metadata/core-properties"/>
    <ds:schemaRef ds:uri="http://schemas.microsoft.com/office/2006/metadata/properties"/>
    <ds:schemaRef ds:uri="http://schemas.microsoft.com/sharepoint/v3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4CE68956-2A2F-4AF9-A683-C63B389D65E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30319</TotalTime>
  <Words>211</Words>
  <Application>Microsoft Macintosh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Office Theme</vt:lpstr>
      <vt:lpstr>PowerPoint Presentation</vt:lpstr>
    </vt:vector>
  </TitlesOfParts>
  <Company>US Department of Energy (SC)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of BER</dc:title>
  <dc:creator>palmian</dc:creator>
  <cp:keywords/>
  <cp:lastModifiedBy>Matthew Wisniewski</cp:lastModifiedBy>
  <cp:revision>853</cp:revision>
  <dcterms:created xsi:type="dcterms:W3CDTF">2010-02-04T19:54:00Z</dcterms:created>
  <dcterms:modified xsi:type="dcterms:W3CDTF">2019-02-11T16:07:48Z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0x010100247064B81CB5A84D8992C1DDBD34D590</vt:lpwstr>
  </property>
  <property fmtid="{D5CDD505-2E9C-101B-9397-08002B2CF9AE}" pid="3" name="_dlc_DocIdItemGuid">
    <vt:lpwstr>322dad04-d354-443a-948e-d114f20129eb</vt:lpwstr>
  </property>
  <property fmtid="{D5CDD505-2E9C-101B-9397-08002B2CF9AE}" pid="4" name="TaxKeyword">
    <vt:lpwstr/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TemplateUrl">
    <vt:lpwstr/>
  </property>
</Properties>
</file>