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6327" autoAdjust="0"/>
  </p:normalViewPr>
  <p:slideViewPr>
    <p:cSldViewPr snapToGrid="0">
      <p:cViewPr varScale="1">
        <p:scale>
          <a:sx n="119" d="100"/>
          <a:sy n="119" d="100"/>
        </p:scale>
        <p:origin x="2880" y="184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7/15/20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7/15/20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b="1" dirty="0"/>
              <a:t>Title again</a:t>
            </a:r>
            <a:r>
              <a:rPr lang="en-US" sz="700" b="1" baseline="0" dirty="0"/>
              <a:t>:</a:t>
            </a: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dirty="0"/>
              <a:t>Text 1-2 sentence summary?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ove.com/video/57488/ammonia-fiber-expansion-afex-pretreatment-of-lignocellulosic-biomas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go.wisc.edu/afex-video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hlinkClick r:id="rId3"/>
            <a:extLst>
              <a:ext uri="{FF2B5EF4-FFF2-40B4-BE49-F238E27FC236}">
                <a16:creationId xmlns:a16="http://schemas.microsoft.com/office/drawing/2014/main" id="{5E32F8BE-C484-3141-96B8-253A47CFA77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5"/>
          <a:stretch/>
        </p:blipFill>
        <p:spPr>
          <a:xfrm>
            <a:off x="4417247" y="885240"/>
            <a:ext cx="4498151" cy="3235551"/>
          </a:xfrm>
          <a:prstGeom prst="rect">
            <a:avLst/>
          </a:prstGeom>
        </p:spPr>
      </p:pic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109671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n-lt"/>
              </a:rPr>
              <a:t>Breaking down bioenergy crops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5125" y="6235636"/>
            <a:ext cx="8208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Chundawat</a:t>
            </a:r>
            <a:r>
              <a:rPr lang="en-US" sz="900" dirty="0"/>
              <a:t>, S.P.S. </a:t>
            </a:r>
            <a:r>
              <a:rPr lang="en-US" sz="900" i="1" dirty="0"/>
              <a:t>et al.</a:t>
            </a:r>
            <a:r>
              <a:rPr lang="en-US" sz="900" dirty="0"/>
              <a:t> “Ammonia Fiber Expansion (AFEX) Pretreatment of Lignocellulosic Biomass.” </a:t>
            </a:r>
            <a:r>
              <a:rPr lang="en-US" sz="900" i="1" dirty="0"/>
              <a:t>Journal of Visualized Experiments</a:t>
            </a:r>
            <a:r>
              <a:rPr lang="en-US" sz="900" dirty="0"/>
              <a:t> </a:t>
            </a:r>
            <a:r>
              <a:rPr lang="en-US" sz="900" b="1" dirty="0"/>
              <a:t>158,</a:t>
            </a:r>
            <a:r>
              <a:rPr lang="en-US" sz="900" dirty="0"/>
              <a:t> e57488 (2020). [DOI: 10.3791/57488]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299" y="1178680"/>
            <a:ext cx="395287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br>
              <a:rPr lang="en-US" dirty="0">
                <a:latin typeface="+mn-lt"/>
              </a:rPr>
            </a:br>
            <a:r>
              <a:rPr lang="en-US" sz="1600" dirty="0">
                <a:latin typeface="+mn-lt"/>
              </a:rPr>
              <a:t>Develop a standard operating procedure for  the ammonia fiber expansion (AFEX) pretreatment, a method that produces highly digestible plant biomass that can be used directly as animal feed or as a feedstock to generate biofuels and bioproducts.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299" y="3036884"/>
            <a:ext cx="38037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600" dirty="0">
                <a:latin typeface="+mn-lt"/>
              </a:rPr>
              <a:t>Describe lab-scale AFEX procedure to produce pretreated biomass available for hydrolysis and fermentation into biofuels and bioproducts.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4300" y="4402645"/>
            <a:ext cx="8915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n-lt"/>
              </a:rPr>
              <a:t>AFEX pretreatment breaks down large carbohydrates in feedstocks increasing the yield of biofuels and bioproducts.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n-lt"/>
              </a:rPr>
              <a:t>Detailed standard operating procedure for AFEX pretreatment can be applied to biomass in any laboratory that has required laboratory materials and proper ventilation.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n-lt"/>
              </a:rPr>
              <a:t>Results of lab-scale AFEX pretreatment for testing biomass at high throughput are representative of large-scale AFEX pretreatment results.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0" y="6619705"/>
            <a:ext cx="2327563" cy="2382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July</a:t>
            </a:r>
            <a:r>
              <a:rPr lang="en-US" sz="1200" b="1" baseline="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 2020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95015B-341B-DE4E-B309-42A402F96363}"/>
              </a:ext>
            </a:extLst>
          </p:cNvPr>
          <p:cNvSpPr txBox="1"/>
          <p:nvPr/>
        </p:nvSpPr>
        <p:spPr>
          <a:xfrm>
            <a:off x="4417247" y="4178348"/>
            <a:ext cx="4498153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900" i="1" dirty="0"/>
              <a:t>Click picture above for video of the step-by-step procedure for laboratory-scale AFEX pretreatment of plant-derived feedstocks. Also available here: </a:t>
            </a:r>
            <a:r>
              <a:rPr lang="en-US" sz="900" dirty="0" err="1">
                <a:hlinkClick r:id="rId6"/>
              </a:rPr>
              <a:t>go.wisc.edu</a:t>
            </a:r>
            <a:r>
              <a:rPr lang="en-US" sz="900" dirty="0">
                <a:hlinkClick r:id="rId6"/>
              </a:rPr>
              <a:t>/</a:t>
            </a:r>
            <a:r>
              <a:rPr lang="en-US" sz="900" dirty="0" err="1">
                <a:hlinkClick r:id="rId6"/>
              </a:rPr>
              <a:t>afex</a:t>
            </a:r>
            <a:r>
              <a:rPr lang="en-US" sz="900" dirty="0">
                <a:hlinkClick r:id="rId6"/>
              </a:rPr>
              <a:t>-video</a:t>
            </a:r>
            <a:endParaRPr lang="en-US" sz="900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HUBDOC-169-696</_dlc_DocId>
    <_dlc_DocIdUrl xmlns="f66da2ca-f37c-4205-929f-e8e9af1907d3">
      <Url>https://intranet.wei.wisc.edu/glbrc/doe/_layouts/15/DocIdRedir.aspx?ID=HUBDOC-169-696</Url>
      <Description>HUBDOC-169-696</Description>
    </_dlc_DocIdUrl>
    <_dlc_DocIdPersistId xmlns="f66da2ca-f37c-4205-929f-e8e9af1907d3">false</_dlc_DocIdPersistI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34840</TotalTime>
  <Words>213</Words>
  <Application>Microsoft Macintosh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Matthew Wisniewski</cp:lastModifiedBy>
  <cp:revision>860</cp:revision>
  <dcterms:created xsi:type="dcterms:W3CDTF">2010-02-04T19:54:00Z</dcterms:created>
  <dcterms:modified xsi:type="dcterms:W3CDTF">2020-07-15T17:07:07Z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9fc0a092-28a3-43ab-8106-5525cad596e8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