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8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18" autoAdjust="0"/>
    <p:restoredTop sz="95102" autoAdjust="0"/>
  </p:normalViewPr>
  <p:slideViewPr>
    <p:cSldViewPr>
      <p:cViewPr varScale="1">
        <p:scale>
          <a:sx n="168" d="100"/>
          <a:sy n="168" d="100"/>
        </p:scale>
        <p:origin x="-128" y="-80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5/15/17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5/15/17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sentence summary?</a:t>
            </a:r>
          </a:p>
        </p:txBody>
      </p:sp>
    </p:spTree>
    <p:extLst>
      <p:ext uri="{BB962C8B-B14F-4D97-AF65-F5344CB8AC3E}">
        <p14:creationId xmlns:p14="http://schemas.microsoft.com/office/powerpoint/2010/main" val="788203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255124" y="1262557"/>
            <a:ext cx="2667000" cy="2798367"/>
            <a:chOff x="6096000" y="1262557"/>
            <a:chExt cx="2667000" cy="2798367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1262557"/>
              <a:ext cx="2667000" cy="2729709"/>
            </a:xfrm>
            <a:prstGeom prst="rect">
              <a:avLst/>
            </a:prstGeom>
          </p:spPr>
        </p:pic>
        <p:sp>
          <p:nvSpPr>
            <p:cNvPr id="2" name="Rectangle 1"/>
            <p:cNvSpPr/>
            <p:nvPr/>
          </p:nvSpPr>
          <p:spPr>
            <a:xfrm>
              <a:off x="6096000" y="3935848"/>
              <a:ext cx="152400" cy="1250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628770" y="51137"/>
            <a:ext cx="65152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Saccharification</a:t>
            </a:r>
            <a:r>
              <a:rPr lang="en-US" sz="2000" b="1" dirty="0"/>
              <a:t> of </a:t>
            </a:r>
            <a:r>
              <a:rPr lang="en-US" sz="2000" b="1" dirty="0" err="1"/>
              <a:t>thermochemically</a:t>
            </a:r>
            <a:r>
              <a:rPr lang="en-US" sz="2000" b="1" dirty="0"/>
              <a:t> pretreated cellulosic biomass using native and engineered </a:t>
            </a:r>
            <a:r>
              <a:rPr lang="en-US" sz="2000" b="1" dirty="0" err="1"/>
              <a:t>cellulosomal</a:t>
            </a:r>
            <a:r>
              <a:rPr lang="en-US" sz="2000" b="1" dirty="0"/>
              <a:t> enzymes</a:t>
            </a:r>
            <a:r>
              <a:rPr lang="en-US" sz="2000" dirty="0"/>
              <a:t> </a:t>
            </a:r>
            <a:endParaRPr lang="en-US" sz="20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61677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Chundawat</a:t>
            </a:r>
            <a:r>
              <a:rPr lang="en-US" sz="1200" dirty="0"/>
              <a:t>, S. P. S., et al. (2016). "</a:t>
            </a:r>
            <a:r>
              <a:rPr lang="en-US" sz="1200" dirty="0" err="1"/>
              <a:t>Saccharification</a:t>
            </a:r>
            <a:r>
              <a:rPr lang="en-US" sz="1200" dirty="0"/>
              <a:t> of </a:t>
            </a:r>
            <a:r>
              <a:rPr lang="en-US" sz="1200" dirty="0" err="1"/>
              <a:t>thermochemically</a:t>
            </a:r>
            <a:r>
              <a:rPr lang="en-US" sz="1200" dirty="0"/>
              <a:t> pretreated cellulosic biomass using native and engineered </a:t>
            </a:r>
            <a:r>
              <a:rPr lang="en-US" sz="1200" dirty="0" err="1"/>
              <a:t>cellulosomal</a:t>
            </a:r>
            <a:r>
              <a:rPr lang="en-US" sz="1200" dirty="0"/>
              <a:t> enzyme systems." </a:t>
            </a:r>
            <a:r>
              <a:rPr lang="en-US" sz="1200" u="sng" dirty="0"/>
              <a:t>Reaction Chemistry &amp; Engineering</a:t>
            </a:r>
            <a:r>
              <a:rPr lang="en-US" sz="1200" dirty="0"/>
              <a:t> </a:t>
            </a:r>
            <a:r>
              <a:rPr lang="en-US" sz="1200" b="1" dirty="0"/>
              <a:t>1</a:t>
            </a:r>
            <a:r>
              <a:rPr lang="en-US" sz="1200" dirty="0"/>
              <a:t>(6): </a:t>
            </a:r>
            <a:r>
              <a:rPr lang="en-US" sz="1200" dirty="0" smtClean="0"/>
              <a:t>616-628 [DOI</a:t>
            </a:r>
            <a:r>
              <a:rPr lang="en-US" sz="1200" dirty="0"/>
              <a:t>: </a:t>
            </a:r>
            <a:r>
              <a:rPr lang="en-US" sz="1200" dirty="0" smtClean="0"/>
              <a:t>10.1039/C6RE00172F] 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066800"/>
            <a:ext cx="6096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500" dirty="0" smtClean="0">
                <a:latin typeface="+mn-lt"/>
              </a:rPr>
              <a:t>To study the role of enzyme </a:t>
            </a:r>
            <a:r>
              <a:rPr lang="en-US" sz="1500" dirty="0" err="1" smtClean="0">
                <a:latin typeface="+mn-lt"/>
              </a:rPr>
              <a:t>complexation</a:t>
            </a:r>
            <a:r>
              <a:rPr lang="en-US" sz="1500" dirty="0" smtClean="0">
                <a:latin typeface="+mn-lt"/>
              </a:rPr>
              <a:t> on the deconstruction of pretreated biomass</a:t>
            </a:r>
            <a:endParaRPr lang="en-US" sz="15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00200"/>
            <a:ext cx="6172200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283464" indent="-283464">
              <a:buFont typeface="Wingdings" pitchFamily="2" charset="2"/>
              <a:buChar char="Ø"/>
            </a:pP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Collaboration between GLBRC, BESC, and other institutions.</a:t>
            </a:r>
          </a:p>
          <a:p>
            <a:pPr marL="283464" indent="-283464">
              <a:buFont typeface="Wingdings" pitchFamily="2" charset="2"/>
              <a:buChar char="Ø"/>
            </a:pPr>
            <a:r>
              <a:rPr lang="en-US" sz="1500" i="1" dirty="0" smtClean="0">
                <a:latin typeface="Calibri" charset="0"/>
                <a:ea typeface="Calibri" charset="0"/>
                <a:cs typeface="Calibri" charset="0"/>
              </a:rPr>
              <a:t>C</a:t>
            </a:r>
            <a:r>
              <a:rPr lang="en-US" sz="1500" i="1" dirty="0">
                <a:latin typeface="Calibri" charset="0"/>
                <a:ea typeface="Calibri" charset="0"/>
                <a:cs typeface="Calibri" charset="0"/>
              </a:rPr>
              <a:t>. </a:t>
            </a:r>
            <a:r>
              <a:rPr lang="en-US" sz="1500" i="1" dirty="0" err="1">
                <a:latin typeface="Calibri" charset="0"/>
                <a:ea typeface="Calibri" charset="0"/>
                <a:cs typeface="Calibri" charset="0"/>
              </a:rPr>
              <a:t>thermocellum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 is a 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bacterium 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that deconstructs biomass using large multi-enzyme complexes called </a:t>
            </a:r>
            <a:r>
              <a:rPr lang="en-US" sz="1500" dirty="0" err="1" smtClean="0">
                <a:latin typeface="Calibri" charset="0"/>
                <a:ea typeface="Calibri" charset="0"/>
                <a:cs typeface="Calibri" charset="0"/>
              </a:rPr>
              <a:t>cellulosomes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.</a:t>
            </a:r>
            <a:endParaRPr lang="en-US" sz="1500" dirty="0">
              <a:latin typeface="Calibri" charset="0"/>
              <a:ea typeface="Calibri" charset="0"/>
              <a:cs typeface="Calibri" charset="0"/>
            </a:endParaRPr>
          </a:p>
          <a:p>
            <a:pPr marL="283464" indent="-283464">
              <a:buFont typeface="Wingdings" pitchFamily="2" charset="2"/>
              <a:buChar char="Ø"/>
            </a:pP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Compared 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activity 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of the most abundant </a:t>
            </a:r>
            <a:r>
              <a:rPr lang="en-US" sz="1500" dirty="0" err="1">
                <a:latin typeface="Calibri" charset="0"/>
                <a:ea typeface="Calibri" charset="0"/>
                <a:cs typeface="Calibri" charset="0"/>
              </a:rPr>
              <a:t>cellulosomal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 enzymes from </a:t>
            </a:r>
            <a:r>
              <a:rPr lang="en-US" sz="1500" i="1" dirty="0">
                <a:latin typeface="Calibri" charset="0"/>
                <a:ea typeface="Calibri" charset="0"/>
                <a:cs typeface="Calibri" charset="0"/>
              </a:rPr>
              <a:t>C. </a:t>
            </a:r>
            <a:r>
              <a:rPr lang="en-US" sz="1500" i="1" dirty="0" err="1">
                <a:latin typeface="Calibri" charset="0"/>
                <a:ea typeface="Calibri" charset="0"/>
                <a:cs typeface="Calibri" charset="0"/>
              </a:rPr>
              <a:t>thermocellum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 and investigated the importance of enzyme complexation using 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an engineered 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protein 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scaffold (called ‘</a:t>
            </a:r>
            <a:r>
              <a:rPr lang="en-US" sz="1500" dirty="0" err="1" smtClean="0">
                <a:latin typeface="Calibri" charset="0"/>
                <a:ea typeface="Calibri" charset="0"/>
                <a:cs typeface="Calibri" charset="0"/>
              </a:rPr>
              <a:t>rosettasome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’). </a:t>
            </a:r>
            <a:endParaRPr lang="en-US" sz="1500" dirty="0">
              <a:latin typeface="Calibri" charset="0"/>
              <a:ea typeface="Calibri" charset="0"/>
              <a:cs typeface="Calibri" charset="0"/>
            </a:endParaRPr>
          </a:p>
          <a:p>
            <a:pPr marL="283464" indent="-283464">
              <a:buFont typeface="Wingdings" pitchFamily="2" charset="2"/>
              <a:buChar char="Ø"/>
            </a:pP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T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ested 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performance 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of 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free 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enzymes, enzyme-</a:t>
            </a:r>
            <a:r>
              <a:rPr lang="en-US" sz="1500" dirty="0" err="1">
                <a:latin typeface="Calibri" charset="0"/>
                <a:ea typeface="Calibri" charset="0"/>
                <a:cs typeface="Calibri" charset="0"/>
              </a:rPr>
              <a:t>rosettasome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 (or </a:t>
            </a:r>
            <a:r>
              <a:rPr lang="en-US" sz="1500" dirty="0" err="1">
                <a:latin typeface="Calibri" charset="0"/>
                <a:ea typeface="Calibri" charset="0"/>
                <a:cs typeface="Calibri" charset="0"/>
              </a:rPr>
              <a:t>rosettazyme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) complexes, and </a:t>
            </a:r>
            <a:r>
              <a:rPr lang="en-US" sz="1500" dirty="0" err="1" smtClean="0">
                <a:latin typeface="Calibri" charset="0"/>
                <a:ea typeface="Calibri" charset="0"/>
                <a:cs typeface="Calibri" charset="0"/>
              </a:rPr>
              <a:t>cellulosomes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on 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distinct forms of 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cellulose 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formed 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during 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biomass pretreatment.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935105"/>
            <a:ext cx="6096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The scaffold-immobilized enzymes always gave higher activity than the free enzymes, 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but </a:t>
            </a:r>
            <a:r>
              <a:rPr lang="en-US" sz="1500" dirty="0" err="1">
                <a:latin typeface="Calibri" charset="0"/>
                <a:ea typeface="Calibri" charset="0"/>
                <a:cs typeface="Calibri" charset="0"/>
              </a:rPr>
              <a:t>cellulosomes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 exhibited higher activity than </a:t>
            </a:r>
            <a:r>
              <a:rPr lang="en-US" sz="1500" dirty="0" err="1">
                <a:latin typeface="Calibri" charset="0"/>
                <a:ea typeface="Calibri" charset="0"/>
                <a:cs typeface="Calibri" charset="0"/>
              </a:rPr>
              <a:t>rosettazyme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complexes.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5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381000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May 2017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48400" y="3935848"/>
            <a:ext cx="297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alibri" charset="0"/>
                <a:ea typeface="Calibri" charset="0"/>
                <a:cs typeface="Calibri" charset="0"/>
              </a:rPr>
              <a:t>SAXS predicted molecular structure of the </a:t>
            </a:r>
            <a:r>
              <a:rPr lang="en-US" sz="900" dirty="0" err="1">
                <a:latin typeface="Calibri" charset="0"/>
                <a:ea typeface="Calibri" charset="0"/>
                <a:cs typeface="Calibri" charset="0"/>
              </a:rPr>
              <a:t>rosettasome</a:t>
            </a:r>
            <a:r>
              <a:rPr lang="en-US" sz="900" dirty="0">
                <a:latin typeface="Calibri" charset="0"/>
                <a:ea typeface="Calibri" charset="0"/>
                <a:cs typeface="Calibri" charset="0"/>
              </a:rPr>
              <a:t>– </a:t>
            </a:r>
            <a:r>
              <a:rPr lang="en-US" sz="900" dirty="0" err="1">
                <a:latin typeface="Calibri" charset="0"/>
                <a:ea typeface="Calibri" charset="0"/>
                <a:cs typeface="Calibri" charset="0"/>
              </a:rPr>
              <a:t>cohesin</a:t>
            </a:r>
            <a:r>
              <a:rPr lang="en-US" sz="900" dirty="0">
                <a:latin typeface="Calibri" charset="0"/>
                <a:ea typeface="Calibri" charset="0"/>
                <a:cs typeface="Calibri" charset="0"/>
              </a:rPr>
              <a:t> scaffold (A) and </a:t>
            </a:r>
            <a:r>
              <a:rPr lang="en-US" sz="900" dirty="0" err="1">
                <a:latin typeface="Calibri" charset="0"/>
                <a:ea typeface="Calibri" charset="0"/>
                <a:cs typeface="Calibri" charset="0"/>
              </a:rPr>
              <a:t>rosettazyme</a:t>
            </a:r>
            <a:r>
              <a:rPr lang="en-US" sz="900" dirty="0">
                <a:latin typeface="Calibri" charset="0"/>
                <a:ea typeface="Calibri" charset="0"/>
                <a:cs typeface="Calibri" charset="0"/>
              </a:rPr>
              <a:t> (B) superimposed on known atomic structures. The SAXS mesh (light grey) surrounds the ribbon representation of the </a:t>
            </a:r>
            <a:r>
              <a:rPr lang="en-US" sz="900" dirty="0" err="1">
                <a:latin typeface="Calibri" charset="0"/>
                <a:ea typeface="Calibri" charset="0"/>
                <a:cs typeface="Calibri" charset="0"/>
              </a:rPr>
              <a:t>rosettasome</a:t>
            </a:r>
            <a:r>
              <a:rPr lang="en-US" sz="900" dirty="0">
                <a:latin typeface="Calibri" charset="0"/>
                <a:ea typeface="Calibri" charset="0"/>
                <a:cs typeface="Calibri" charset="0"/>
              </a:rPr>
              <a:t> double rings (dark grey), </a:t>
            </a:r>
            <a:r>
              <a:rPr lang="en-US" sz="900" dirty="0" err="1">
                <a:latin typeface="Calibri" charset="0"/>
                <a:ea typeface="Calibri" charset="0"/>
                <a:cs typeface="Calibri" charset="0"/>
              </a:rPr>
              <a:t>cohesins</a:t>
            </a:r>
            <a:r>
              <a:rPr lang="en-US" sz="900" dirty="0">
                <a:latin typeface="Calibri" charset="0"/>
                <a:ea typeface="Calibri" charset="0"/>
                <a:cs typeface="Calibri" charset="0"/>
              </a:rPr>
              <a:t> (red), </a:t>
            </a:r>
            <a:r>
              <a:rPr lang="en-US" sz="900" dirty="0" err="1">
                <a:latin typeface="Calibri" charset="0"/>
                <a:ea typeface="Calibri" charset="0"/>
                <a:cs typeface="Calibri" charset="0"/>
              </a:rPr>
              <a:t>dockerins</a:t>
            </a:r>
            <a:r>
              <a:rPr lang="en-US" sz="900" dirty="0">
                <a:latin typeface="Calibri" charset="0"/>
                <a:ea typeface="Calibri" charset="0"/>
                <a:cs typeface="Calibri" charset="0"/>
              </a:rPr>
              <a:t> (green), and </a:t>
            </a:r>
            <a:r>
              <a:rPr lang="en-US" sz="900" dirty="0" err="1">
                <a:latin typeface="Calibri" charset="0"/>
                <a:ea typeface="Calibri" charset="0"/>
                <a:cs typeface="Calibri" charset="0"/>
              </a:rPr>
              <a:t>cellulases</a:t>
            </a:r>
            <a:r>
              <a:rPr lang="en-US" sz="900" dirty="0">
                <a:latin typeface="Calibri" charset="0"/>
                <a:ea typeface="Calibri" charset="0"/>
                <a:cs typeface="Calibri" charset="0"/>
              </a:rPr>
              <a:t> (blue) prepared using </a:t>
            </a:r>
            <a:r>
              <a:rPr lang="en-US" sz="900" dirty="0" err="1">
                <a:latin typeface="Calibri" charset="0"/>
                <a:ea typeface="Calibri" charset="0"/>
                <a:cs typeface="Calibri" charset="0"/>
              </a:rPr>
              <a:t>Pymol</a:t>
            </a:r>
            <a:r>
              <a:rPr lang="en-US" sz="900" dirty="0">
                <a:latin typeface="Calibri" charset="0"/>
                <a:ea typeface="Calibri" charset="0"/>
                <a:cs typeface="Calibri" charset="0"/>
              </a:rPr>
              <a:t>. </a:t>
            </a:r>
          </a:p>
          <a:p>
            <a:endParaRPr lang="en-US" sz="1000" dirty="0"/>
          </a:p>
        </p:txBody>
      </p:sp>
      <p:sp>
        <p:nvSpPr>
          <p:cNvPr id="10" name="Rectangle 9"/>
          <p:cNvSpPr/>
          <p:nvPr/>
        </p:nvSpPr>
        <p:spPr>
          <a:xfrm>
            <a:off x="0" y="4925705"/>
            <a:ext cx="9143999" cy="12464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3464" indent="-283464">
              <a:buFont typeface="Wingdings" pitchFamily="2" charset="2"/>
              <a:buChar char="Ø"/>
            </a:pPr>
            <a:r>
              <a:rPr lang="en-US" sz="1500" dirty="0" smtClean="0"/>
              <a:t>Scaffold-tethered enzymes gave lower </a:t>
            </a:r>
            <a:r>
              <a:rPr lang="en-US" sz="1500" dirty="0" err="1" smtClean="0"/>
              <a:t>saccharification</a:t>
            </a:r>
            <a:r>
              <a:rPr lang="en-US" sz="1500" dirty="0" smtClean="0"/>
              <a:t> yields on industrially relevant lignin-rich switchgrass than cellulose alone, as well as comparable activity on all forms of cellulose tested.</a:t>
            </a:r>
          </a:p>
          <a:p>
            <a:pPr marL="283464" indent="-283464">
              <a:buFont typeface="Wingdings" pitchFamily="2" charset="2"/>
              <a:buChar char="Ø"/>
            </a:pPr>
            <a:r>
              <a:rPr lang="en-US" sz="1500" dirty="0" smtClean="0"/>
              <a:t>Type of pretreatment can significantly impact the </a:t>
            </a:r>
            <a:r>
              <a:rPr lang="en-US" sz="1500" dirty="0" err="1" smtClean="0"/>
              <a:t>saccharification</a:t>
            </a:r>
            <a:r>
              <a:rPr lang="en-US" sz="1500" dirty="0" smtClean="0"/>
              <a:t> efficiency of </a:t>
            </a:r>
            <a:r>
              <a:rPr lang="en-US" sz="1500" dirty="0" err="1" smtClean="0"/>
              <a:t>cellulosomal</a:t>
            </a:r>
            <a:r>
              <a:rPr lang="en-US" sz="1500" dirty="0" smtClean="0"/>
              <a:t> enzymes for various bioprocessing scenarios, and pretreatments that remove both lignin and hemicellulose can help improve the specific activity of </a:t>
            </a:r>
            <a:r>
              <a:rPr lang="en-US" sz="1500" dirty="0" err="1" smtClean="0"/>
              <a:t>cellulosomal</a:t>
            </a:r>
            <a:r>
              <a:rPr lang="en-US" sz="1500" dirty="0" smtClean="0"/>
              <a:t> </a:t>
            </a:r>
            <a:r>
              <a:rPr lang="en-US" sz="1500" dirty="0" smtClean="0"/>
              <a:t>enzymes. </a:t>
            </a:r>
            <a:endParaRPr lang="en-US" sz="15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492248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HUBDOC-169-589</_dlc_DocId>
    <_dlc_DocIdUrl xmlns="f66da2ca-f37c-4205-929f-e8e9af1907d3">
      <Url>https://intranet.wei.wisc.edu/glbrc/doe/_layouts/15/DocIdRedir.aspx?ID=HUBDOC-169-589</Url>
      <Description>HUBDOC-169-589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B05C2F3-9CAB-4112-88C8-92F0C04207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25822</TotalTime>
  <Words>264</Words>
  <Application>Microsoft Macintosh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keywords/>
  <cp:lastModifiedBy>Krista</cp:lastModifiedBy>
  <cp:revision>917</cp:revision>
  <dcterms:created xsi:type="dcterms:W3CDTF">2010-02-04T19:54:00Z</dcterms:created>
  <dcterms:modified xsi:type="dcterms:W3CDTF">2017-05-15T18:14:53Z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65336d39-14a4-4124-a73d-f8cf2e29f7b4</vt:lpwstr>
  </property>
  <property fmtid="{D5CDD505-2E9C-101B-9397-08002B2CF9AE}" pid="4" name="TaxKeyword">
    <vt:lpwstr/>
  </property>
</Properties>
</file>