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5" autoAdjust="0"/>
    <p:restoredTop sz="97182" autoAdjust="0"/>
  </p:normalViewPr>
  <p:slideViewPr>
    <p:cSldViewPr>
      <p:cViewPr>
        <p:scale>
          <a:sx n="150" d="100"/>
          <a:sy n="150" d="100"/>
        </p:scale>
        <p:origin x="-904" y="-66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6/7/17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6/7/17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sentence summary?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Combining genome-scale experimental and computational methods to identify essential genes in bacteria </a:t>
            </a:r>
            <a:endParaRPr lang="en-US" sz="20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6248400"/>
            <a:ext cx="868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Burger, BT et al. 2017. </a:t>
            </a:r>
            <a:r>
              <a:rPr lang="en-US" sz="1100" i="1" dirty="0" smtClean="0"/>
              <a:t>Combining genome-scale experimental and computational methods to identify essential genes in Rhodobacter sphaeroides</a:t>
            </a:r>
            <a:r>
              <a:rPr lang="en-US" sz="1100" dirty="0" smtClean="0"/>
              <a:t>. </a:t>
            </a:r>
            <a:r>
              <a:rPr lang="en-US" sz="1100" b="1" dirty="0" smtClean="0"/>
              <a:t>mSystems</a:t>
            </a:r>
            <a:r>
              <a:rPr lang="en-US" sz="1100" dirty="0" smtClean="0">
                <a:solidFill>
                  <a:srgbClr val="000000"/>
                </a:solidFill>
              </a:rPr>
              <a:t>, DOI:10.1128/mSystems.00015-17. </a:t>
            </a:r>
            <a:endParaRPr lang="en-US" sz="11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131094"/>
            <a:ext cx="42291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Implement a new software analysis tool (TSAS) to identify the contributions of genes in a </a:t>
            </a:r>
            <a:r>
              <a:rPr lang="en-US" i="1" dirty="0">
                <a:latin typeface="+mn-lt"/>
              </a:rPr>
              <a:t>Rhodobacter </a:t>
            </a:r>
            <a:r>
              <a:rPr lang="en-US" i="1" dirty="0" smtClean="0">
                <a:latin typeface="+mn-lt"/>
              </a:rPr>
              <a:t>sphaeroides </a:t>
            </a:r>
            <a:r>
              <a:rPr lang="en-US" dirty="0" smtClean="0">
                <a:latin typeface="+mn-lt"/>
              </a:rPr>
              <a:t>Tn-seq mutant library.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297549"/>
            <a:ext cx="401002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+mn-lt"/>
                <a:cs typeface="Calibri" panose="020F0502020204030204" pitchFamily="34" charset="0"/>
              </a:rPr>
              <a:t>Used</a:t>
            </a:r>
            <a:r>
              <a:rPr lang="en-US" dirty="0" smtClean="0">
                <a:latin typeface="+mn-lt"/>
              </a:rPr>
              <a:t> a random Tn</a:t>
            </a:r>
            <a:r>
              <a:rPr lang="en-US" i="1" dirty="0" smtClean="0">
                <a:latin typeface="+mn-lt"/>
              </a:rPr>
              <a:t>5</a:t>
            </a:r>
            <a:r>
              <a:rPr lang="en-US" dirty="0" smtClean="0">
                <a:latin typeface="+mn-lt"/>
              </a:rPr>
              <a:t> mutant library to identify essential genes under a range of conditions, based on the frequency of insertions across the genome.</a:t>
            </a:r>
            <a:endParaRPr lang="en-US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TSAS-derived predictions were able to improve the predictions of a genome-scale metabolic model of this bacterium.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572000"/>
            <a:ext cx="8991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TSAS made accurate predictions of the essentiality of many known genes and identified genes not previously considered to be essential.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Shows how combining genome-scale experimental and computational methods can provide insight into enzymes and pathways involved in synthesis of biofuel and biochemicals.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1000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June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 2017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1066800"/>
            <a:ext cx="4876800" cy="299645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191000" y="40386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dirty="0" smtClean="0"/>
              <a:t>Genome browser view </a:t>
            </a:r>
            <a:r>
              <a:rPr lang="en-US" sz="900" dirty="0"/>
              <a:t>of </a:t>
            </a:r>
            <a:r>
              <a:rPr lang="en-US" sz="900" dirty="0" smtClean="0"/>
              <a:t>the </a:t>
            </a:r>
            <a:r>
              <a:rPr lang="en-US" sz="900" dirty="0"/>
              <a:t>photosynthetic gene cluster </a:t>
            </a:r>
            <a:r>
              <a:rPr lang="en-US" sz="900" dirty="0" smtClean="0"/>
              <a:t>of </a:t>
            </a:r>
            <a:r>
              <a:rPr lang="en-US" sz="900" i="1" dirty="0" smtClean="0"/>
              <a:t>R</a:t>
            </a:r>
            <a:r>
              <a:rPr lang="en-US" sz="900" i="1" dirty="0"/>
              <a:t>. </a:t>
            </a:r>
            <a:r>
              <a:rPr lang="en-US" sz="900" i="1" dirty="0" smtClean="0"/>
              <a:t>sphaeroides </a:t>
            </a:r>
            <a:r>
              <a:rPr lang="en-US" sz="900" dirty="0" smtClean="0"/>
              <a:t>showing frequency of random Tn</a:t>
            </a:r>
            <a:r>
              <a:rPr lang="en-US" sz="900" i="1" dirty="0" smtClean="0"/>
              <a:t>5</a:t>
            </a:r>
            <a:r>
              <a:rPr lang="en-US" sz="900" dirty="0" smtClean="0"/>
              <a:t> insertions in cells grown under control (top panel) or </a:t>
            </a:r>
            <a:r>
              <a:rPr lang="en-US" sz="900" dirty="0"/>
              <a:t>photosynthetic </a:t>
            </a:r>
            <a:r>
              <a:rPr lang="en-US" sz="900" dirty="0" smtClean="0"/>
              <a:t>(bottom </a:t>
            </a:r>
            <a:r>
              <a:rPr lang="en-US" sz="900" dirty="0"/>
              <a:t>panel</a:t>
            </a:r>
            <a:r>
              <a:rPr lang="en-US" sz="900" dirty="0" smtClean="0"/>
              <a:t>) growth conditions. Most genes colored in yellow or green are essential, with a very low tolerance for Tn</a:t>
            </a:r>
            <a:r>
              <a:rPr lang="en-US" sz="900" i="1" dirty="0" smtClean="0"/>
              <a:t>5</a:t>
            </a:r>
            <a:r>
              <a:rPr lang="en-US" sz="900" dirty="0" smtClean="0"/>
              <a:t> insertions. In contrast, Tn</a:t>
            </a:r>
            <a:r>
              <a:rPr lang="en-US" sz="900" i="1" dirty="0" smtClean="0"/>
              <a:t>5</a:t>
            </a:r>
            <a:r>
              <a:rPr lang="en-US" sz="900" dirty="0" smtClean="0"/>
              <a:t> insertions in a majority of the genes colored pink are tolerated, indicating that these genes are dispensable for photosynthetic growth.</a:t>
            </a:r>
            <a:endParaRPr lang="en-US" sz="90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HUBDOC-169-597</_dlc_DocId>
    <_dlc_DocIdUrl xmlns="f66da2ca-f37c-4205-929f-e8e9af1907d3">
      <Url>https://intranet.wei.wisc.edu/glbrc/doe/_layouts/15/DocIdRedir.aspx?ID=HUBDOC-169-597</Url>
      <Description>HUBDOC-169-597</Description>
    </_dlc_DocIdUrl>
    <_dlc_DocIdPersistId xmlns="f66da2ca-f37c-4205-929f-e8e9af1907d3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7720</TotalTime>
  <Words>273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Krista</cp:lastModifiedBy>
  <cp:revision>893</cp:revision>
  <dcterms:created xsi:type="dcterms:W3CDTF">2010-02-04T19:54:00Z</dcterms:created>
  <dcterms:modified xsi:type="dcterms:W3CDTF">2017-06-07T21:24:07Z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433f8577-77e4-424e-b0b4-aef35ca6ec60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