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4752">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21415" autoAdjust="0"/>
    <p:restoredTop sz="97182" autoAdjust="0"/>
  </p:normalViewPr>
  <p:slideViewPr>
    <p:cSldViewPr>
      <p:cViewPr varScale="1">
        <p:scale>
          <a:sx n="103" d="100"/>
          <a:sy n="103" d="100"/>
        </p:scale>
        <p:origin x="-2048" y="-112"/>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3/3/15</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3/3/15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r>
              <a:rPr lang="en-US" sz="700" b="1" dirty="0" smtClean="0"/>
              <a:t>Notes:</a:t>
            </a:r>
          </a:p>
          <a:p>
            <a:pPr eaLnBrk="1" hangingPunct="1">
              <a:lnSpc>
                <a:spcPct val="80000"/>
              </a:lnSpc>
            </a:pPr>
            <a:r>
              <a:rPr lang="en-US" sz="700" b="0" dirty="0" smtClean="0"/>
              <a:t>text</a:t>
            </a:r>
          </a:p>
          <a:p>
            <a:pPr eaLnBrk="1" hangingPunct="1">
              <a:lnSpc>
                <a:spcPct val="80000"/>
              </a:lnSpc>
            </a:pPr>
            <a:endParaRPr lang="en-US" sz="700" b="1" dirty="0" smtClean="0"/>
          </a:p>
          <a:p>
            <a:pPr eaLnBrk="1" hangingPunct="1">
              <a:lnSpc>
                <a:spcPct val="80000"/>
              </a:lnSpc>
            </a:pPr>
            <a:r>
              <a:rPr lang="en-US" sz="700" b="1" dirty="0" smtClean="0"/>
              <a:t>Title again</a:t>
            </a:r>
            <a:r>
              <a:rPr lang="en-US" sz="700" b="1" baseline="0" dirty="0" smtClean="0"/>
              <a:t>:</a:t>
            </a:r>
            <a:endParaRPr lang="en-US" sz="700" b="1" dirty="0" smtClean="0"/>
          </a:p>
          <a:p>
            <a:pPr eaLnBrk="1" hangingPunct="1">
              <a:lnSpc>
                <a:spcPct val="80000"/>
              </a:lnSpc>
            </a:pPr>
            <a:r>
              <a:rPr lang="en-US" sz="700" dirty="0" smtClean="0"/>
              <a:t>Text 1-2 sentence summary?</a:t>
            </a:r>
          </a:p>
        </p:txBody>
      </p:sp>
    </p:spTree>
    <p:extLst>
      <p:ext uri="{BB962C8B-B14F-4D97-AF65-F5344CB8AC3E}">
        <p14:creationId xmlns:p14="http://schemas.microsoft.com/office/powerpoint/2010/main" val="3008405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514600" y="0"/>
            <a:ext cx="6629400" cy="461665"/>
          </a:xfrm>
          <a:prstGeom prst="rect">
            <a:avLst/>
          </a:prstGeom>
          <a:noFill/>
        </p:spPr>
        <p:txBody>
          <a:bodyPr wrap="square" rtlCol="0">
            <a:spAutoFit/>
          </a:bodyPr>
          <a:lstStyle/>
          <a:p>
            <a:pPr algn="ctr"/>
            <a:r>
              <a:rPr lang="en-US" sz="2400" b="1" dirty="0" smtClean="0">
                <a:latin typeface="+mn-lt"/>
              </a:rPr>
              <a:t>Modeling Microbial Growth Curves With GCAT</a:t>
            </a:r>
            <a:endParaRPr lang="en-US" sz="2400" b="1" dirty="0">
              <a:latin typeface="+mn-lt"/>
            </a:endParaRPr>
          </a:p>
        </p:txBody>
      </p:sp>
      <p:sp>
        <p:nvSpPr>
          <p:cNvPr id="6" name="TextBox 5"/>
          <p:cNvSpPr txBox="1"/>
          <p:nvPr/>
        </p:nvSpPr>
        <p:spPr>
          <a:xfrm>
            <a:off x="76200" y="6324600"/>
            <a:ext cx="8991600" cy="261610"/>
          </a:xfrm>
          <a:prstGeom prst="rect">
            <a:avLst/>
          </a:prstGeom>
          <a:noFill/>
        </p:spPr>
        <p:txBody>
          <a:bodyPr wrap="square" rtlCol="0">
            <a:spAutoFit/>
          </a:bodyPr>
          <a:lstStyle/>
          <a:p>
            <a:r>
              <a:rPr lang="en-US" sz="1100" dirty="0" smtClean="0"/>
              <a:t>Bukhman</a:t>
            </a:r>
            <a:r>
              <a:rPr lang="en-US" sz="1100" dirty="0"/>
              <a:t> </a:t>
            </a:r>
            <a:r>
              <a:rPr lang="en-US" sz="1100" dirty="0" smtClean="0"/>
              <a:t>Y. </a:t>
            </a:r>
            <a:r>
              <a:rPr lang="en-US" sz="1100" dirty="0"/>
              <a:t>V</a:t>
            </a:r>
            <a:r>
              <a:rPr lang="en-US" sz="1100" dirty="0" smtClean="0"/>
              <a:t>. et. </a:t>
            </a:r>
            <a:r>
              <a:rPr lang="en-US" sz="1100" dirty="0"/>
              <a:t>a</a:t>
            </a:r>
            <a:r>
              <a:rPr lang="en-US" sz="1100" dirty="0" smtClean="0"/>
              <a:t>l. 2015. </a:t>
            </a:r>
            <a:r>
              <a:rPr lang="en-US" sz="1100" i="1" dirty="0" smtClean="0"/>
              <a:t>Modeling Microbial Growth Curves With GCAT</a:t>
            </a:r>
            <a:r>
              <a:rPr lang="en-US" sz="1100" dirty="0" smtClean="0"/>
              <a:t>. </a:t>
            </a:r>
            <a:r>
              <a:rPr lang="en-US" sz="1100" b="1" dirty="0" smtClean="0"/>
              <a:t>Bioenergy Research</a:t>
            </a:r>
            <a:r>
              <a:rPr lang="en-US" sz="1100" dirty="0" smtClean="0"/>
              <a:t>, </a:t>
            </a:r>
            <a:r>
              <a:rPr lang="en-US" sz="1100" dirty="0"/>
              <a:t>doi:10.1007/s12155-015-9584-3</a:t>
            </a:r>
            <a:r>
              <a:rPr lang="en-US" sz="1100" dirty="0" smtClean="0"/>
              <a:t>.</a:t>
            </a:r>
            <a:endParaRPr lang="en-US" sz="1100" dirty="0" smtClean="0">
              <a:latin typeface="+mn-lt"/>
            </a:endParaRPr>
          </a:p>
        </p:txBody>
      </p:sp>
      <p:sp>
        <p:nvSpPr>
          <p:cNvPr id="7" name="TextBox 6"/>
          <p:cNvSpPr txBox="1"/>
          <p:nvPr/>
        </p:nvSpPr>
        <p:spPr>
          <a:xfrm>
            <a:off x="114300" y="1219200"/>
            <a:ext cx="5753100" cy="1138773"/>
          </a:xfrm>
          <a:prstGeom prst="rect">
            <a:avLst/>
          </a:prstGeom>
          <a:noFill/>
        </p:spPr>
        <p:txBody>
          <a:bodyPr wrap="square" rtlCol="0">
            <a:spAutoFit/>
          </a:bodyPr>
          <a:lstStyle/>
          <a:p>
            <a:r>
              <a:rPr lang="en-US" b="1" u="sng" dirty="0" smtClean="0">
                <a:solidFill>
                  <a:schemeClr val="accent1">
                    <a:lumMod val="75000"/>
                  </a:schemeClr>
                </a:solidFill>
                <a:latin typeface="+mn-lt"/>
              </a:rPr>
              <a:t>Objective</a:t>
            </a:r>
            <a:r>
              <a:rPr lang="en-US" sz="1600" dirty="0" smtClean="0">
                <a:latin typeface="+mn-lt"/>
              </a:rPr>
              <a:t> To </a:t>
            </a:r>
            <a:r>
              <a:rPr lang="en-US" sz="1600" dirty="0">
                <a:latin typeface="+mn-lt"/>
              </a:rPr>
              <a:t>provide </a:t>
            </a:r>
            <a:r>
              <a:rPr lang="en-US" sz="1600" dirty="0" smtClean="0">
                <a:latin typeface="+mn-lt"/>
              </a:rPr>
              <a:t>researchers </a:t>
            </a:r>
            <a:r>
              <a:rPr lang="en-US" sz="1600" dirty="0">
                <a:latin typeface="+mn-lt"/>
              </a:rPr>
              <a:t>with a convenient </a:t>
            </a:r>
            <a:r>
              <a:rPr lang="en-US" sz="1600" dirty="0" smtClean="0">
                <a:latin typeface="+mn-lt"/>
              </a:rPr>
              <a:t>tool </a:t>
            </a:r>
            <a:r>
              <a:rPr lang="en-US" sz="1600" dirty="0">
                <a:latin typeface="+mn-lt"/>
              </a:rPr>
              <a:t>to analyze high-throughput, microtiter plate-based </a:t>
            </a:r>
            <a:r>
              <a:rPr lang="en-US" sz="1600" dirty="0" smtClean="0">
                <a:latin typeface="+mn-lt"/>
              </a:rPr>
              <a:t>microbial growth data </a:t>
            </a:r>
            <a:r>
              <a:rPr lang="en-US" sz="1600" dirty="0">
                <a:latin typeface="+mn-lt"/>
              </a:rPr>
              <a:t>efficiently.</a:t>
            </a:r>
            <a:endParaRPr lang="en-US" sz="1600" dirty="0" smtClean="0">
              <a:latin typeface="+mn-lt"/>
            </a:endParaRPr>
          </a:p>
          <a:p>
            <a:endParaRPr lang="en-US" sz="1600" dirty="0">
              <a:latin typeface="+mn-lt"/>
            </a:endParaRPr>
          </a:p>
        </p:txBody>
      </p:sp>
      <p:sp>
        <p:nvSpPr>
          <p:cNvPr id="8" name="TextBox 7"/>
          <p:cNvSpPr txBox="1"/>
          <p:nvPr/>
        </p:nvSpPr>
        <p:spPr>
          <a:xfrm>
            <a:off x="152401" y="2057400"/>
            <a:ext cx="5638799" cy="2092881"/>
          </a:xfrm>
          <a:prstGeom prst="rect">
            <a:avLst/>
          </a:prstGeom>
          <a:noFill/>
        </p:spPr>
        <p:txBody>
          <a:bodyPr wrap="square" rtlCol="0">
            <a:spAutoFit/>
          </a:bodyPr>
          <a:lstStyle/>
          <a:p>
            <a:r>
              <a:rPr lang="en-US" b="1" u="sng" dirty="0" smtClean="0">
                <a:solidFill>
                  <a:schemeClr val="accent1">
                    <a:lumMod val="75000"/>
                  </a:schemeClr>
                </a:solidFill>
                <a:latin typeface="+mn-lt"/>
              </a:rPr>
              <a:t>Approach  </a:t>
            </a:r>
            <a:endParaRPr lang="en-US" b="1" u="sng" dirty="0">
              <a:solidFill>
                <a:schemeClr val="accent1">
                  <a:lumMod val="75000"/>
                </a:schemeClr>
              </a:solidFill>
              <a:latin typeface="+mn-lt"/>
            </a:endParaRPr>
          </a:p>
          <a:p>
            <a:pPr lvl="0">
              <a:buFont typeface="Wingdings" pitchFamily="2" charset="2"/>
              <a:buChar char="Ø"/>
            </a:pPr>
            <a:r>
              <a:rPr lang="en-US" sz="1600" dirty="0" smtClean="0"/>
              <a:t> </a:t>
            </a:r>
            <a:r>
              <a:rPr lang="en-US" sz="1600" dirty="0" smtClean="0">
                <a:latin typeface="+mn-lt"/>
              </a:rPr>
              <a:t>GCAT analyzes dozens to hundreds of growth curves at once</a:t>
            </a:r>
          </a:p>
          <a:p>
            <a:pPr lvl="0">
              <a:buFont typeface="Wingdings" pitchFamily="2" charset="2"/>
              <a:buChar char="Ø"/>
            </a:pPr>
            <a:r>
              <a:rPr lang="en-US" sz="1600" dirty="0" smtClean="0">
                <a:latin typeface="+mn-lt"/>
              </a:rPr>
              <a:t> GCAT can fit a global sigmoid model or local regression (LOESS), according to user preferences.  The global sigmoid mode automatically selects the statistical best fit of 3 different formulas</a:t>
            </a:r>
          </a:p>
          <a:p>
            <a:pPr lvl="0">
              <a:buFont typeface="Wingdings" pitchFamily="2" charset="2"/>
              <a:buChar char="Ø"/>
            </a:pPr>
            <a:r>
              <a:rPr lang="en-US" sz="1600" dirty="0" smtClean="0">
                <a:latin typeface="+mn-lt"/>
              </a:rPr>
              <a:t> GCAT computes essential growth curve properties, such as amplitude, maximal specific growth rate and lag time</a:t>
            </a:r>
          </a:p>
          <a:p>
            <a:pPr>
              <a:buFont typeface="Wingdings" pitchFamily="2" charset="2"/>
              <a:buChar char="Ø"/>
            </a:pPr>
            <a:r>
              <a:rPr lang="en-US" sz="1600" dirty="0" smtClean="0">
                <a:latin typeface="+mn-lt"/>
              </a:rPr>
              <a:t> User interacts with GCAT through a web browser</a:t>
            </a:r>
            <a:endParaRPr lang="en-US" sz="1600" dirty="0">
              <a:latin typeface="+mn-lt"/>
            </a:endParaRPr>
          </a:p>
        </p:txBody>
      </p:sp>
      <p:sp>
        <p:nvSpPr>
          <p:cNvPr id="9" name="TextBox 8"/>
          <p:cNvSpPr txBox="1"/>
          <p:nvPr/>
        </p:nvSpPr>
        <p:spPr>
          <a:xfrm>
            <a:off x="129325" y="4191000"/>
            <a:ext cx="5638800" cy="2154436"/>
          </a:xfrm>
          <a:prstGeom prst="rect">
            <a:avLst/>
          </a:prstGeom>
          <a:noFill/>
        </p:spPr>
        <p:txBody>
          <a:bodyPr wrap="square" rtlCol="0">
            <a:spAutoFit/>
          </a:bodyPr>
          <a:lstStyle/>
          <a:p>
            <a:r>
              <a:rPr lang="en-US" b="1" u="sng" dirty="0" smtClean="0">
                <a:solidFill>
                  <a:schemeClr val="accent1">
                    <a:lumMod val="75000"/>
                  </a:schemeClr>
                </a:solidFill>
                <a:latin typeface="+mn-lt"/>
              </a:rPr>
              <a:t>Result/Impacts</a:t>
            </a:r>
          </a:p>
          <a:p>
            <a:pPr marL="285750" indent="-285750">
              <a:buFont typeface="Wingdings" panose="05000000000000000000" pitchFamily="2" charset="2"/>
              <a:buChar char="Ø"/>
            </a:pPr>
            <a:r>
              <a:rPr lang="en-US" sz="1600" dirty="0" smtClean="0">
                <a:latin typeface="+mn-lt"/>
              </a:rPr>
              <a:t>GCAT enables researchers to efficiently analyze growth curve data from screens involving dozens to hundreds of strains or growth conditions.  These screens can have multiple applications, such as identification of strains that are best adapted to growth on bioenergy media</a:t>
            </a:r>
          </a:p>
          <a:p>
            <a:pPr marL="285750" indent="-285750">
              <a:buFont typeface="Wingdings" panose="05000000000000000000" pitchFamily="2" charset="2"/>
              <a:buChar char="Ø"/>
            </a:pPr>
            <a:r>
              <a:rPr lang="en-US" sz="1600" dirty="0" smtClean="0">
                <a:latin typeface="+mn-lt"/>
              </a:rPr>
              <a:t>A GCAT server is </a:t>
            </a:r>
            <a:r>
              <a:rPr lang="en-US" sz="1600" dirty="0">
                <a:latin typeface="+mn-lt"/>
              </a:rPr>
              <a:t>publicly available at http://gcat-pub.glbrc.org/</a:t>
            </a:r>
            <a:endParaRPr lang="en-US" sz="1600" dirty="0" smtClean="0">
              <a:latin typeface="+mn-lt"/>
            </a:endParaRPr>
          </a:p>
        </p:txBody>
      </p:sp>
      <p:sp>
        <p:nvSpPr>
          <p:cNvPr id="12" name="TextBox 11"/>
          <p:cNvSpPr txBox="1"/>
          <p:nvPr/>
        </p:nvSpPr>
        <p:spPr>
          <a:xfrm>
            <a:off x="0" y="0"/>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152400" y="415498"/>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100" b="1" dirty="0" smtClean="0">
                <a:solidFill>
                  <a:schemeClr val="bg1"/>
                </a:solidFill>
                <a:latin typeface="+mn-lt"/>
                <a:ea typeface="Rod"/>
                <a:cs typeface="Rod"/>
              </a:rPr>
              <a:t>	GLBRC March </a:t>
            </a:r>
            <a:r>
              <a:rPr lang="en-US" sz="1100" b="1" baseline="0" dirty="0" smtClean="0">
                <a:solidFill>
                  <a:schemeClr val="bg1"/>
                </a:solidFill>
                <a:latin typeface="+mn-lt"/>
                <a:ea typeface="Rod"/>
                <a:cs typeface="Rod"/>
              </a:rPr>
              <a:t>2015</a:t>
            </a:r>
            <a:endParaRPr lang="en-US" sz="1100" b="1" dirty="0">
              <a:solidFill>
                <a:schemeClr val="bg1"/>
              </a:solidFill>
              <a:latin typeface="+mn-lt"/>
              <a:ea typeface="Rod"/>
              <a:cs typeface="Rod"/>
            </a:endParaRPr>
          </a:p>
        </p:txBody>
      </p:sp>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t="11111"/>
          <a:stretch/>
        </p:blipFill>
        <p:spPr>
          <a:xfrm>
            <a:off x="6019800" y="589626"/>
            <a:ext cx="2724150" cy="2438403"/>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0790" y="3352800"/>
            <a:ext cx="2423160" cy="1888808"/>
          </a:xfrm>
          <a:prstGeom prst="rect">
            <a:avLst/>
          </a:prstGeom>
        </p:spPr>
      </p:pic>
      <p:sp>
        <p:nvSpPr>
          <p:cNvPr id="10" name="TextBox 9"/>
          <p:cNvSpPr txBox="1"/>
          <p:nvPr/>
        </p:nvSpPr>
        <p:spPr>
          <a:xfrm>
            <a:off x="6180278" y="2971800"/>
            <a:ext cx="2248885" cy="276999"/>
          </a:xfrm>
          <a:prstGeom prst="rect">
            <a:avLst/>
          </a:prstGeom>
          <a:noFill/>
        </p:spPr>
        <p:txBody>
          <a:bodyPr wrap="none" rtlCol="0">
            <a:spAutoFit/>
          </a:bodyPr>
          <a:lstStyle/>
          <a:p>
            <a:r>
              <a:rPr lang="en-US" sz="1200" dirty="0" smtClean="0"/>
              <a:t>A typical sigmoid growth curve</a:t>
            </a:r>
            <a:endParaRPr lang="en-US" sz="1200" dirty="0"/>
          </a:p>
        </p:txBody>
      </p:sp>
      <p:sp>
        <p:nvSpPr>
          <p:cNvPr id="17" name="TextBox 16"/>
          <p:cNvSpPr txBox="1"/>
          <p:nvPr/>
        </p:nvSpPr>
        <p:spPr>
          <a:xfrm>
            <a:off x="6085014" y="5334000"/>
            <a:ext cx="2688988" cy="646331"/>
          </a:xfrm>
          <a:prstGeom prst="rect">
            <a:avLst/>
          </a:prstGeom>
          <a:noFill/>
        </p:spPr>
        <p:txBody>
          <a:bodyPr wrap="square" rtlCol="0">
            <a:spAutoFit/>
          </a:bodyPr>
          <a:lstStyle/>
          <a:p>
            <a:r>
              <a:rPr lang="en-US" sz="1200" dirty="0" smtClean="0"/>
              <a:t>A plate overview heat map showing maximal specific growth rates of a collection of yeast strains</a:t>
            </a:r>
            <a:endParaRPr lang="en-US" sz="1200" dirty="0"/>
          </a:p>
        </p:txBody>
      </p:sp>
    </p:spTree>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Submitted 2015-01-07</Comments_x002c__x0020_Notes_x002c__x0020_etc>
    <PublishingExpirationDate xmlns="http://schemas.microsoft.com/sharepoint/v3" xsi:nil="true"/>
    <PublishingStartDate xmlns="http://schemas.microsoft.com/sharepoint/v3" xsi:nil="true"/>
    <_dlc_DocId xmlns="f66da2ca-f37c-4205-929f-e8e9af1907d3">HUBDOC-169-461</_dlc_DocId>
    <_dlc_DocIdUrl xmlns="f66da2ca-f37c-4205-929f-e8e9af1907d3">
      <Url>https://intranet.wei.wisc.edu/glbrc/doe/_layouts/15/DocIdRedir.aspx?ID=HUBDOC-169-461</Url>
      <Description>HUBDOC-169-461</Description>
    </_dlc_DocIdUrl>
    <_dlc_DocIdPersistId xmlns="f66da2ca-f37c-4205-929f-e8e9af1907d3">false</_dlc_DocIdPersistId>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E68956-2A2F-4AF9-A683-C63B389D65EE}"/>
</file>

<file path=customXml/itemProps2.xml><?xml version="1.0" encoding="utf-8"?>
<ds:datastoreItem xmlns:ds="http://schemas.openxmlformats.org/officeDocument/2006/customXml" ds:itemID="{D73A89BB-3228-4566-B5DE-ED801792271A}"/>
</file>

<file path=customXml/itemProps3.xml><?xml version="1.0" encoding="utf-8"?>
<ds:datastoreItem xmlns:ds="http://schemas.openxmlformats.org/officeDocument/2006/customXml" ds:itemID="{05E273A0-DD58-4D63-AD59-E4FD25EB50A2}"/>
</file>

<file path=customXml/itemProps4.xml><?xml version="1.0" encoding="utf-8"?>
<ds:datastoreItem xmlns:ds="http://schemas.openxmlformats.org/officeDocument/2006/customXml" ds:itemID="{1D0BFB32-A9FF-4FAD-8873-F2E5DF0AFBB7}"/>
</file>

<file path=docProps/app.xml><?xml version="1.0" encoding="utf-8"?>
<Properties xmlns="http://schemas.openxmlformats.org/officeDocument/2006/extended-properties" xmlns:vt="http://schemas.openxmlformats.org/officeDocument/2006/docPropsVTypes">
  <Template/>
  <TotalTime>7785</TotalTime>
  <Words>234</Words>
  <Application>Microsoft Macintosh PowerPoint</Application>
  <PresentationFormat>On-screen Show (4:3)</PresentationFormat>
  <Paragraphs>21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keywords/>
  <cp:lastModifiedBy>Tina Nielsen</cp:lastModifiedBy>
  <cp:revision>881</cp:revision>
  <dcterms:created xsi:type="dcterms:W3CDTF">2010-02-04T19:54:00Z</dcterms:created>
  <dcterms:modified xsi:type="dcterms:W3CDTF">2015-03-03T17:07:20Z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629f5a38-bbdf-4b7a-a57e-5a85c5162d7f</vt:lpwstr>
  </property>
  <property fmtid="{D5CDD505-2E9C-101B-9397-08002B2CF9AE}" pid="4" name="TaxKeyword">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