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15" autoAdjust="0"/>
    <p:restoredTop sz="83315" autoAdjust="0"/>
  </p:normalViewPr>
  <p:slideViewPr>
    <p:cSldViewPr>
      <p:cViewPr>
        <p:scale>
          <a:sx n="125" d="100"/>
          <a:sy n="125" d="100"/>
        </p:scale>
        <p:origin x="-1320" y="-552"/>
      </p:cViewPr>
      <p:guideLst>
        <p:guide orient="horz" pos="2160"/>
        <p:guide pos="3888"/>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1/21/15</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1/21/15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r>
              <a:rPr lang="en-US" sz="1200" b="1" i="1" kern="1200" dirty="0" smtClean="0">
                <a:solidFill>
                  <a:schemeClr val="tx1"/>
                </a:solidFill>
                <a:effectLst/>
                <a:latin typeface="+mn-lt"/>
                <a:ea typeface="+mn-ea"/>
                <a:cs typeface="+mn-cs"/>
              </a:rPr>
              <a:t>Mixed-Linked </a:t>
            </a:r>
            <a:r>
              <a:rPr lang="en-US" sz="1200" b="1" i="1" kern="1200" dirty="0" err="1" smtClean="0">
                <a:solidFill>
                  <a:schemeClr val="tx1"/>
                </a:solidFill>
                <a:effectLst/>
                <a:latin typeface="+mn-lt"/>
                <a:ea typeface="+mn-ea"/>
                <a:cs typeface="+mn-cs"/>
              </a:rPr>
              <a:t>Glucan</a:t>
            </a:r>
            <a:r>
              <a:rPr lang="en-US" sz="1200" b="1" i="1" kern="1200" dirty="0" smtClean="0">
                <a:solidFill>
                  <a:schemeClr val="tx1"/>
                </a:solidFill>
                <a:effectLst/>
                <a:latin typeface="+mn-lt"/>
                <a:ea typeface="+mn-ea"/>
                <a:cs typeface="+mn-cs"/>
              </a:rPr>
              <a:t> Synthesis Explorations Refine Biosynthetic Model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Up to 20% of the cell wall in grasses is composed of mixed-linked glucan (MLG). The MLG carbohydrate is an important plant-based energy source for human consumption and potentially</a:t>
            </a:r>
            <a:r>
              <a:rPr lang="en-US" sz="1200" kern="1200" baseline="0" dirty="0" smtClean="0">
                <a:solidFill>
                  <a:schemeClr val="tx1"/>
                </a:solidFill>
                <a:effectLst/>
                <a:latin typeface="+mn-lt"/>
                <a:ea typeface="+mn-ea"/>
                <a:cs typeface="+mn-cs"/>
              </a:rPr>
              <a:t> a </a:t>
            </a:r>
            <a:r>
              <a:rPr lang="en-US" sz="1200" kern="1200" dirty="0" smtClean="0">
                <a:solidFill>
                  <a:schemeClr val="tx1"/>
                </a:solidFill>
                <a:effectLst/>
                <a:latin typeface="+mn-lt"/>
                <a:ea typeface="+mn-ea"/>
                <a:cs typeface="+mn-cs"/>
              </a:rPr>
              <a:t>readily accessible carbon source for biofuel production. MLG synthesis depends on two cellulose-synthase-like gene families (CSLH &amp; CSLF). Although, importance of CSLF family in the grasses during MLG synthesis has been reported, relatively little is known about how and where CSLF proteins produce MLG in the cell. GLBRC Researchers investigated the topology of CSLF6 by expressing a CSLF gene found in the model grass Brachypodium (BdCSLF6) in both tobacco epidermal cells and the yeast </a:t>
            </a:r>
            <a:r>
              <a:rPr lang="en-US" sz="1200" i="1" kern="1200" dirty="0" err="1" smtClean="0">
                <a:solidFill>
                  <a:schemeClr val="tx1"/>
                </a:solidFill>
                <a:effectLst/>
                <a:latin typeface="+mn-lt"/>
                <a:ea typeface="+mn-ea"/>
                <a:cs typeface="+mn-cs"/>
              </a:rPr>
              <a:t>Pichia</a:t>
            </a:r>
            <a:r>
              <a:rPr lang="en-US" sz="1200" kern="1200" dirty="0" smtClean="0">
                <a:solidFill>
                  <a:schemeClr val="tx1"/>
                </a:solidFill>
                <a:effectLst/>
                <a:latin typeface="+mn-lt"/>
                <a:ea typeface="+mn-ea"/>
                <a:cs typeface="+mn-cs"/>
              </a:rPr>
              <a:t>. Using a combination of live cell imaging, </a:t>
            </a:r>
            <a:r>
              <a:rPr lang="en-US" sz="1200" kern="1200" dirty="0" err="1" smtClean="0">
                <a:solidFill>
                  <a:schemeClr val="tx1"/>
                </a:solidFill>
                <a:effectLst/>
                <a:latin typeface="+mn-lt"/>
                <a:ea typeface="+mn-ea"/>
                <a:cs typeface="+mn-cs"/>
              </a:rPr>
              <a:t>immuno</a:t>
            </a:r>
            <a:r>
              <a:rPr lang="en-US" sz="1200" kern="1200" dirty="0" smtClean="0">
                <a:solidFill>
                  <a:schemeClr val="tx1"/>
                </a:solidFill>
                <a:effectLst/>
                <a:latin typeface="+mn-lt"/>
                <a:ea typeface="+mn-ea"/>
                <a:cs typeface="+mn-cs"/>
              </a:rPr>
              <a:t>-electron microscopy, and protease protection assays, the catalytic domain BdCSLF6 was mapped in the cytoplasmic face of Golgi membranes and it was demonstrated that   a Golgi localization is sufficient for MLG biosynthesis. In addition, researchers determined that the BdCSLF56 protein is capable of producing both chemical linkages found in the glucan chain of MLG. The evidence acquired in this study enables the proposal of a model for the steps in MLG biosynthesis: BdCSLF6 uses the cytosolic pool of UDP-glucose to synthesize and extend the MLG chain towards the lumen of the Golgi for secretion. Once incorporated in the cell wall, the MLG is a readily available source of carbon for biofuels production. Understanding the biosynthetic processes associated with MLG synthesis make it easier to exploit this carbohydrate for biofuel production. Future analyses are likely to offer important insights into the complex machinery that enable the biosynthesis of other important cell wall components. </a:t>
            </a:r>
            <a:endParaRPr lang="en-US" sz="1200" kern="1200" dirty="0">
              <a:solidFill>
                <a:schemeClr val="tx1"/>
              </a:solidFill>
              <a:effectLst/>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514600" y="0"/>
            <a:ext cx="6629400" cy="830997"/>
          </a:xfrm>
          <a:prstGeom prst="rect">
            <a:avLst/>
          </a:prstGeom>
          <a:noFill/>
        </p:spPr>
        <p:txBody>
          <a:bodyPr wrap="square" rtlCol="0">
            <a:spAutoFit/>
          </a:bodyPr>
          <a:lstStyle/>
          <a:p>
            <a:r>
              <a:rPr lang="en-US" sz="2400" b="1" dirty="0" smtClean="0">
                <a:latin typeface="+mn-lt"/>
              </a:rPr>
              <a:t>Mixed-Linked Glucan Synthesis Explorations Refine Biosynthetic Model  </a:t>
            </a:r>
            <a:endParaRPr lang="en-US" sz="2400" b="1" dirty="0">
              <a:latin typeface="+mn-lt"/>
            </a:endParaRPr>
          </a:p>
        </p:txBody>
      </p:sp>
      <p:sp>
        <p:nvSpPr>
          <p:cNvPr id="6" name="TextBox 5"/>
          <p:cNvSpPr txBox="1"/>
          <p:nvPr/>
        </p:nvSpPr>
        <p:spPr>
          <a:xfrm>
            <a:off x="0" y="6172200"/>
            <a:ext cx="9091245" cy="430887"/>
          </a:xfrm>
          <a:prstGeom prst="rect">
            <a:avLst/>
          </a:prstGeom>
          <a:noFill/>
        </p:spPr>
        <p:txBody>
          <a:bodyPr wrap="square" rtlCol="0">
            <a:spAutoFit/>
          </a:bodyPr>
          <a:lstStyle/>
          <a:p>
            <a:r>
              <a:rPr lang="en-US" sz="1100" dirty="0"/>
              <a:t>Kim S-J, </a:t>
            </a:r>
            <a:r>
              <a:rPr lang="en-US" sz="1100" dirty="0" err="1"/>
              <a:t>Zemelis</a:t>
            </a:r>
            <a:r>
              <a:rPr lang="en-US" sz="1100" dirty="0"/>
              <a:t> S, </a:t>
            </a:r>
            <a:r>
              <a:rPr lang="en-US" sz="1100" dirty="0" err="1"/>
              <a:t>Keegstra</a:t>
            </a:r>
            <a:r>
              <a:rPr lang="en-US" sz="1100" dirty="0"/>
              <a:t> K, Brandizzi F (2015) The cytoplasmic localization of the catalytic site of CSLF6 supports a channeling model for the biosynthesis of mixed-linkage glucan. The Plant Journal Accepted Article: </a:t>
            </a:r>
            <a:r>
              <a:rPr lang="en-US" sz="1100" dirty="0" err="1"/>
              <a:t>doi</a:t>
            </a:r>
            <a:r>
              <a:rPr lang="en-US" sz="1100" dirty="0"/>
              <a:t>: 10.1111/tpj.12748</a:t>
            </a:r>
            <a:endParaRPr lang="en-US" sz="1100" dirty="0" smtClean="0">
              <a:latin typeface="+mn-lt"/>
            </a:endParaRPr>
          </a:p>
        </p:txBody>
      </p:sp>
      <p:sp>
        <p:nvSpPr>
          <p:cNvPr id="7" name="TextBox 6"/>
          <p:cNvSpPr txBox="1"/>
          <p:nvPr/>
        </p:nvSpPr>
        <p:spPr>
          <a:xfrm>
            <a:off x="0" y="1066800"/>
            <a:ext cx="6019800" cy="861774"/>
          </a:xfrm>
          <a:prstGeom prst="rect">
            <a:avLst/>
          </a:prstGeom>
          <a:noFill/>
        </p:spPr>
        <p:txBody>
          <a:bodyPr wrap="square" rtlCol="0">
            <a:spAutoFit/>
          </a:bodyPr>
          <a:lstStyle/>
          <a:p>
            <a:r>
              <a:rPr lang="en-US" b="1" u="sng" dirty="0" smtClean="0">
                <a:solidFill>
                  <a:schemeClr val="accent1">
                    <a:lumMod val="75000"/>
                  </a:schemeClr>
                </a:solidFill>
                <a:latin typeface="+mn-lt"/>
              </a:rPr>
              <a:t>Objective</a:t>
            </a:r>
            <a:r>
              <a:rPr lang="en-US" sz="1600" dirty="0" smtClean="0">
                <a:latin typeface="+mn-lt"/>
              </a:rPr>
              <a:t> Understanding the biosynthesis of mixed-linked glucan (MLG), a major carbon source for grass-based biofuel production, by establishing the topology of the BdCSLF6 enzyme.</a:t>
            </a:r>
            <a:endParaRPr lang="en-US" dirty="0">
              <a:latin typeface="+mn-lt"/>
            </a:endParaRPr>
          </a:p>
        </p:txBody>
      </p:sp>
      <p:sp>
        <p:nvSpPr>
          <p:cNvPr id="8" name="TextBox 7"/>
          <p:cNvSpPr txBox="1"/>
          <p:nvPr/>
        </p:nvSpPr>
        <p:spPr>
          <a:xfrm>
            <a:off x="0" y="1828800"/>
            <a:ext cx="6172200" cy="2092881"/>
          </a:xfrm>
          <a:prstGeom prst="rect">
            <a:avLst/>
          </a:prstGeom>
          <a:noFill/>
        </p:spPr>
        <p:txBody>
          <a:bodyPr wrap="square" rtlCol="0">
            <a:spAutoFit/>
          </a:bodyPr>
          <a:lstStyle/>
          <a:p>
            <a:r>
              <a:rPr lang="en-US" b="1" u="sng" dirty="0" smtClean="0">
                <a:solidFill>
                  <a:schemeClr val="accent1">
                    <a:lumMod val="75000"/>
                  </a:schemeClr>
                </a:solidFill>
                <a:latin typeface="+mn-lt"/>
              </a:rPr>
              <a:t>Approach  </a:t>
            </a:r>
            <a:endParaRPr lang="en-US" b="1" u="sng" dirty="0">
              <a:solidFill>
                <a:schemeClr val="accent1">
                  <a:lumMod val="75000"/>
                </a:schemeClr>
              </a:solidFill>
              <a:latin typeface="+mn-lt"/>
            </a:endParaRPr>
          </a:p>
          <a:p>
            <a:pPr marL="228600" lvl="0" indent="-228600">
              <a:buFont typeface="Wingdings" pitchFamily="2" charset="2"/>
              <a:buChar char="Ø"/>
            </a:pPr>
            <a:r>
              <a:rPr lang="en-US" sz="1600" dirty="0" smtClean="0">
                <a:latin typeface="+mn-lt"/>
              </a:rPr>
              <a:t>Generated fluorescent (YFP) or T7 </a:t>
            </a:r>
            <a:r>
              <a:rPr lang="en-US" sz="1600" dirty="0">
                <a:latin typeface="+mn-lt"/>
              </a:rPr>
              <a:t>tagged </a:t>
            </a:r>
            <a:r>
              <a:rPr lang="en-US" sz="1600" dirty="0" smtClean="0">
                <a:latin typeface="+mn-lt"/>
              </a:rPr>
              <a:t>Brachypodium CSLF6 (BdCSLF6); expressed in tobacco and yeast </a:t>
            </a:r>
            <a:endParaRPr lang="en-US" sz="1600" dirty="0">
              <a:latin typeface="+mn-lt"/>
            </a:endParaRPr>
          </a:p>
          <a:p>
            <a:pPr marL="228600" lvl="0" indent="-228600">
              <a:buFont typeface="Wingdings" pitchFamily="2" charset="2"/>
              <a:buChar char="Ø"/>
            </a:pPr>
            <a:r>
              <a:rPr lang="en-US" sz="1600" dirty="0" smtClean="0">
                <a:latin typeface="+mn-lt"/>
              </a:rPr>
              <a:t>Co-expression of YFP tagged BdCSLF6 and Golgi marker used to identify localization of BdCSLF6</a:t>
            </a:r>
          </a:p>
          <a:p>
            <a:pPr marL="228600" lvl="0" indent="-228600">
              <a:buFont typeface="Wingdings" pitchFamily="2" charset="2"/>
              <a:buChar char="Ø"/>
            </a:pPr>
            <a:r>
              <a:rPr lang="en-US" sz="1600" dirty="0" err="1" smtClean="0">
                <a:latin typeface="+mn-lt"/>
              </a:rPr>
              <a:t>Immuno</a:t>
            </a:r>
            <a:r>
              <a:rPr lang="en-US" sz="1600" dirty="0" smtClean="0">
                <a:latin typeface="+mn-lt"/>
              </a:rPr>
              <a:t>-gold labeling and ELISA used to determine protein functionality and specificity</a:t>
            </a:r>
          </a:p>
          <a:p>
            <a:pPr marL="228600" lvl="0" indent="-228600">
              <a:buFont typeface="Wingdings" pitchFamily="2" charset="2"/>
              <a:buChar char="Ø"/>
            </a:pPr>
            <a:r>
              <a:rPr lang="en-US" sz="1600" dirty="0" smtClean="0">
                <a:latin typeface="+mn-lt"/>
              </a:rPr>
              <a:t>Proteinase K and Factor </a:t>
            </a:r>
            <a:r>
              <a:rPr lang="en-US" sz="1600" dirty="0" err="1" smtClean="0">
                <a:latin typeface="+mn-lt"/>
              </a:rPr>
              <a:t>Xa</a:t>
            </a:r>
            <a:r>
              <a:rPr lang="en-US" sz="1600" dirty="0" smtClean="0">
                <a:latin typeface="+mn-lt"/>
              </a:rPr>
              <a:t> analyses used to determine topology</a:t>
            </a:r>
            <a:endParaRPr lang="en-US" sz="1600" dirty="0">
              <a:latin typeface="+mn-lt"/>
            </a:endParaRPr>
          </a:p>
        </p:txBody>
      </p:sp>
      <p:sp>
        <p:nvSpPr>
          <p:cNvPr id="9" name="TextBox 8"/>
          <p:cNvSpPr txBox="1"/>
          <p:nvPr/>
        </p:nvSpPr>
        <p:spPr>
          <a:xfrm>
            <a:off x="0" y="3810000"/>
            <a:ext cx="9144000" cy="2339102"/>
          </a:xfrm>
          <a:prstGeom prst="rect">
            <a:avLst/>
          </a:prstGeom>
          <a:noFill/>
        </p:spPr>
        <p:txBody>
          <a:bodyPr wrap="square" rtlCol="0">
            <a:spAutoFit/>
          </a:bodyPr>
          <a:lstStyle/>
          <a:p>
            <a:r>
              <a:rPr lang="en-US" b="1" u="sng" dirty="0" smtClean="0">
                <a:solidFill>
                  <a:schemeClr val="accent1">
                    <a:lumMod val="75000"/>
                  </a:schemeClr>
                </a:solidFill>
                <a:latin typeface="+mn-lt"/>
              </a:rPr>
              <a:t>Result/Impacts</a:t>
            </a:r>
          </a:p>
          <a:p>
            <a:pPr marL="228600" indent="-228600">
              <a:buFont typeface="Wingdings" panose="05000000000000000000" pitchFamily="2" charset="2"/>
              <a:buChar char="Ø"/>
            </a:pPr>
            <a:r>
              <a:rPr lang="en-US" sz="1600" dirty="0" smtClean="0">
                <a:latin typeface="+mn-lt"/>
              </a:rPr>
              <a:t>Results support: BdCSLF6 localization in the Golgi; gene fusion functionality; ability to synthesize MLG in the Golgi; localization of </a:t>
            </a:r>
            <a:r>
              <a:rPr lang="en-US" sz="1600" dirty="0">
                <a:latin typeface="+mn-lt"/>
              </a:rPr>
              <a:t>C and N-termini </a:t>
            </a:r>
            <a:r>
              <a:rPr lang="en-US" sz="1600" dirty="0" smtClean="0">
                <a:latin typeface="+mn-lt"/>
              </a:rPr>
              <a:t>as well as catalytic domain in cytoplasm; and enzyme functionality in non-plant systems</a:t>
            </a:r>
          </a:p>
          <a:p>
            <a:pPr marL="228600" indent="-228600">
              <a:buFont typeface="Wingdings" panose="05000000000000000000" pitchFamily="2" charset="2"/>
              <a:buChar char="Ø"/>
            </a:pPr>
            <a:r>
              <a:rPr lang="en-US" sz="1600" dirty="0" smtClean="0">
                <a:latin typeface="+mn-lt"/>
              </a:rPr>
              <a:t>Supports a model where (1) BdCSLF6 alone can synthesize MLG using UDP-glucose in the cytoplasm, (2) MLG is channeled through the biosynthetic membranes of the Golgi and (3) secreted into the cell wall through the default pathway</a:t>
            </a:r>
          </a:p>
          <a:p>
            <a:pPr marL="228600" indent="-228600">
              <a:buFont typeface="Wingdings" panose="05000000000000000000" pitchFamily="2" charset="2"/>
              <a:buChar char="Ø"/>
            </a:pPr>
            <a:r>
              <a:rPr lang="en-US" sz="1600" dirty="0" smtClean="0">
                <a:latin typeface="+mn-lt"/>
              </a:rPr>
              <a:t>While the evidence supports proposal of model for steps of MLG </a:t>
            </a:r>
            <a:r>
              <a:rPr lang="en-US" sz="1600" dirty="0">
                <a:latin typeface="+mn-lt"/>
              </a:rPr>
              <a:t>biosynthesis</a:t>
            </a:r>
            <a:r>
              <a:rPr lang="en-US" sz="1600" dirty="0" smtClean="0">
                <a:latin typeface="+mn-lt"/>
              </a:rPr>
              <a:t>, results </a:t>
            </a:r>
            <a:r>
              <a:rPr lang="en-US" sz="1600" dirty="0">
                <a:latin typeface="+mn-lt"/>
              </a:rPr>
              <a:t>do not preclude possibility of other isoforms expressed in other cellular </a:t>
            </a:r>
            <a:r>
              <a:rPr lang="en-US" sz="1600" dirty="0" smtClean="0">
                <a:latin typeface="+mn-lt"/>
              </a:rPr>
              <a:t>locations</a:t>
            </a:r>
            <a:endParaRPr lang="en-US" sz="1600" dirty="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January</a:t>
            </a:r>
            <a:r>
              <a:rPr lang="en-US" sz="1200" b="1" baseline="0" dirty="0" smtClean="0">
                <a:solidFill>
                  <a:schemeClr val="bg1"/>
                </a:solidFill>
                <a:latin typeface="+mn-lt"/>
                <a:ea typeface="Rod"/>
                <a:cs typeface="Rod"/>
              </a:rPr>
              <a:t> 2015</a:t>
            </a:r>
            <a:endParaRPr lang="en-US" sz="1200" b="1" dirty="0">
              <a:solidFill>
                <a:schemeClr val="bg1"/>
              </a:solidFill>
              <a:latin typeface="+mn-lt"/>
              <a:ea typeface="Rod"/>
              <a:cs typeface="Rod"/>
            </a:endParaRPr>
          </a:p>
        </p:txBody>
      </p:sp>
      <p:pic>
        <p:nvPicPr>
          <p:cNvPr id="2" name="Picture 1" descr="Screen Shot 2015-01-02 at 10.40.31 A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8154" y="457200"/>
            <a:ext cx="2952141" cy="3505200"/>
          </a:xfrm>
          <a:prstGeom prst="rect">
            <a:avLst/>
          </a:prstGeom>
        </p:spPr>
      </p:pic>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Approved by Federica and Sang-Jin. Ready for Coms.
Slated for the 21st of January</Comments_x002c__x0020_Notes_x002c__x0020_etc>
    <PublishingExpirationDate xmlns="http://schemas.microsoft.com/sharepoint/v3" xsi:nil="true"/>
    <PublishingStartDate xmlns="http://schemas.microsoft.com/sharepoint/v3" xsi:nil="true"/>
    <_dlc_DocId xmlns="f66da2ca-f37c-4205-929f-e8e9af1907d3">HUBDOC-92-440</_dlc_DocId>
    <_dlc_DocIdUrl xmlns="f66da2ca-f37c-4205-929f-e8e9af1907d3">
      <Url>https://intranet.wei.wisc.edu/glbrc/doe/_layouts/15/DocIdRedir.aspx?ID=HUBDOC-92-440</Url>
      <Description>HUBDOC-92-440</Description>
    </_dlc_DocIdUrl>
    <_dlc_DocIdPersistId xmlns="f66da2ca-f37c-4205-929f-e8e9af1907d3">false</_dlc_DocIdPersistId>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3.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4.xml><?xml version="1.0" encoding="utf-8"?>
<ds:datastoreItem xmlns:ds="http://schemas.openxmlformats.org/officeDocument/2006/customXml" ds:itemID="{E668271C-EB81-4F06-BE04-F5B92011E1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7704</TotalTime>
  <Words>586</Words>
  <Application>Microsoft Macintosh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Matt Wisniewski</cp:lastModifiedBy>
  <cp:revision>858</cp:revision>
  <dcterms:created xsi:type="dcterms:W3CDTF">2010-02-04T19:54:00Z</dcterms:created>
  <dcterms:modified xsi:type="dcterms:W3CDTF">2015-01-21T17:36:59Z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f8bff67a-bd11-44a8-9de2-93d5b9980712</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