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handoutMasterIdLst>
    <p:handoutMasterId r:id="rId8"/>
  </p:handoutMasterIdLst>
  <p:sldIdLst>
    <p:sldId id="437"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75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28AA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57" autoAdjust="0"/>
    <p:restoredTop sz="95994" autoAdjust="0"/>
  </p:normalViewPr>
  <p:slideViewPr>
    <p:cSldViewPr>
      <p:cViewPr varScale="1">
        <p:scale>
          <a:sx n="112" d="100"/>
          <a:sy n="112" d="100"/>
        </p:scale>
        <p:origin x="1096" y="184"/>
      </p:cViewPr>
      <p:guideLst>
        <p:guide orient="horz" pos="2160"/>
        <p:guide pos="4752"/>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11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01933470-C82D-4D91-BC44-EDDF0F3DAA3C}" type="datetimeFigureOut">
              <a:rPr lang="en-US"/>
              <a:pPr>
                <a:defRPr/>
              </a:pPr>
              <a:t>2/2/18</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CDC09BA1-F2D0-444F-980D-8F03A3EE7AE6}" type="slidenum">
              <a:rPr lang="en-US"/>
              <a:pPr>
                <a:defRPr/>
              </a:pPr>
              <a:t>‹#›</a:t>
            </a:fld>
            <a:endParaRPr lang="en-US" dirty="0"/>
          </a:p>
        </p:txBody>
      </p:sp>
    </p:spTree>
    <p:extLst>
      <p:ext uri="{BB962C8B-B14F-4D97-AF65-F5344CB8AC3E}">
        <p14:creationId xmlns:p14="http://schemas.microsoft.com/office/powerpoint/2010/main" val="1126369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D1BB9D18-7567-4D19-8665-5AE6C32131D1}" type="datetimeFigureOut">
              <a:rPr lang="en-US"/>
              <a:pPr>
                <a:defRPr/>
              </a:pPr>
              <a:t>2/2/18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r>
              <a:rPr lang="en-US" dirty="0"/>
              <a:t>June 13-15, 2011</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7349337F-5096-4607-B08E-5CD7BA64E5E0}" type="slidenum">
              <a:rPr lang="en-US"/>
              <a:pPr>
                <a:defRPr/>
              </a:pPr>
              <a:t>‹#›</a:t>
            </a:fld>
            <a:endParaRPr lang="en-US" dirty="0"/>
          </a:p>
        </p:txBody>
      </p:sp>
    </p:spTree>
    <p:extLst>
      <p:ext uri="{BB962C8B-B14F-4D97-AF65-F5344CB8AC3E}">
        <p14:creationId xmlns:p14="http://schemas.microsoft.com/office/powerpoint/2010/main" val="717994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CA3CBC3-7A8E-4EEE-BFC3-2F119B620096}" type="slidenum">
              <a:rPr lang="en-US"/>
              <a:pPr/>
              <a:t>1</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noAutofit/>
          </a:bodyPr>
          <a:lstStyle/>
          <a:p>
            <a:pPr eaLnBrk="1" hangingPunct="1">
              <a:lnSpc>
                <a:spcPct val="80000"/>
              </a:lnSpc>
            </a:pPr>
            <a:r>
              <a:rPr lang="en-US" sz="700" b="1" dirty="0"/>
              <a:t>Notes:</a:t>
            </a:r>
          </a:p>
          <a:p>
            <a:pPr eaLnBrk="1" hangingPunct="1">
              <a:lnSpc>
                <a:spcPct val="80000"/>
              </a:lnSpc>
            </a:pPr>
            <a:r>
              <a:rPr lang="en-US" sz="700" b="0" dirty="0"/>
              <a:t>text</a:t>
            </a:r>
          </a:p>
          <a:p>
            <a:pPr eaLnBrk="1" hangingPunct="1">
              <a:lnSpc>
                <a:spcPct val="80000"/>
              </a:lnSpc>
            </a:pPr>
            <a:endParaRPr lang="en-US" sz="700" b="1" dirty="0"/>
          </a:p>
          <a:p>
            <a:pPr eaLnBrk="1" hangingPunct="1">
              <a:lnSpc>
                <a:spcPct val="80000"/>
              </a:lnSpc>
            </a:pPr>
            <a:r>
              <a:rPr lang="en-US" sz="700" b="1" dirty="0"/>
              <a:t>Title again</a:t>
            </a:r>
            <a:r>
              <a:rPr lang="en-US" sz="700" b="1" baseline="0" dirty="0"/>
              <a:t>:</a:t>
            </a:r>
            <a:endParaRPr lang="en-US" sz="700" b="1" dirty="0"/>
          </a:p>
          <a:p>
            <a:pPr eaLnBrk="1" hangingPunct="1">
              <a:lnSpc>
                <a:spcPct val="80000"/>
              </a:lnSpc>
            </a:pPr>
            <a:r>
              <a:rPr lang="en-US" sz="700" dirty="0"/>
              <a:t>Text 1-2 sentence summary?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5"/>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4"/>
          <p:cNvSpPr>
            <a:spLocks noGrp="1"/>
          </p:cNvSpPr>
          <p:nvPr>
            <p:ph type="dt" sz="half" idx="10"/>
          </p:nvPr>
        </p:nvSpPr>
        <p:spPr/>
        <p:txBody>
          <a:bodyPr/>
          <a:lstStyle>
            <a:lvl1pPr>
              <a:defRPr/>
            </a:lvl1pPr>
          </a:lstStyle>
          <a:p>
            <a:pPr>
              <a:defRPr/>
            </a:pPr>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p:txBody>
          <a:bodyPr/>
          <a:lstStyle>
            <a:lvl1pPr>
              <a:defRPr/>
            </a:lvl1pPr>
          </a:lstStyle>
          <a:p>
            <a:pPr>
              <a:defRPr/>
            </a:pPr>
            <a:fld id="{531FA98C-247A-46F9-A17E-E1108870C46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3"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4" name="Rectangle 8"/>
          <p:cNvSpPr/>
          <p:nvPr userDrawn="1"/>
        </p:nvSpPr>
        <p:spPr bwMode="auto">
          <a:xfrm>
            <a:off x="0" y="6629400"/>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5" name="Rectangle 235"/>
          <p:cNvSpPr>
            <a:spLocks noChangeArrowheads="1"/>
          </p:cNvSpPr>
          <p:nvPr/>
        </p:nvSpPr>
        <p:spPr bwMode="auto">
          <a:xfrm>
            <a:off x="2386013" y="6635750"/>
            <a:ext cx="6600825" cy="211138"/>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Content Placeholder 1"/>
          <p:cNvSpPr>
            <a:spLocks noGrp="1"/>
          </p:cNvSpPr>
          <p:nvPr>
            <p:ph/>
          </p:nvPr>
        </p:nvSpPr>
        <p:spPr>
          <a:xfrm>
            <a:off x="457200" y="381000"/>
            <a:ext cx="8229600" cy="57451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CD4BD2A-A61B-43C4-A97F-6D47483509E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87" r:id="rId1"/>
    <p:sldLayoutId id="2147484088" r:id="rId2"/>
    <p:sldLayoutId id="2147484092" r:id="rId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Text Box 9"/>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12299" name="Text Box 50"/>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5" name="TextBox 4"/>
          <p:cNvSpPr txBox="1"/>
          <p:nvPr/>
        </p:nvSpPr>
        <p:spPr>
          <a:xfrm>
            <a:off x="2438400" y="159603"/>
            <a:ext cx="6629400" cy="830997"/>
          </a:xfrm>
          <a:prstGeom prst="rect">
            <a:avLst/>
          </a:prstGeom>
          <a:noFill/>
        </p:spPr>
        <p:txBody>
          <a:bodyPr wrap="square" rtlCol="0">
            <a:spAutoFit/>
          </a:bodyPr>
          <a:lstStyle/>
          <a:p>
            <a:r>
              <a:rPr lang="en-US" sz="2400" b="1" dirty="0">
                <a:latin typeface="+mn-lt"/>
              </a:rPr>
              <a:t>Chemical genomic-guided engineering of gamma-</a:t>
            </a:r>
            <a:r>
              <a:rPr lang="en-US" sz="2400" b="1" dirty="0" err="1">
                <a:latin typeface="+mn-lt"/>
              </a:rPr>
              <a:t>valerolactone</a:t>
            </a:r>
            <a:r>
              <a:rPr lang="en-US" sz="2400" b="1" dirty="0">
                <a:latin typeface="+mn-lt"/>
              </a:rPr>
              <a:t>(GVL)-tolerant yeast </a:t>
            </a:r>
          </a:p>
        </p:txBody>
      </p:sp>
      <p:sp>
        <p:nvSpPr>
          <p:cNvPr id="7" name="TextBox 6"/>
          <p:cNvSpPr txBox="1"/>
          <p:nvPr/>
        </p:nvSpPr>
        <p:spPr>
          <a:xfrm>
            <a:off x="131618" y="1132712"/>
            <a:ext cx="4152900" cy="1923604"/>
          </a:xfrm>
          <a:prstGeom prst="rect">
            <a:avLst/>
          </a:prstGeom>
          <a:noFill/>
        </p:spPr>
        <p:txBody>
          <a:bodyPr wrap="square" rtlCol="0">
            <a:spAutoFit/>
          </a:bodyPr>
          <a:lstStyle/>
          <a:p>
            <a:r>
              <a:rPr lang="en-US" sz="1700" b="1" u="sng" dirty="0">
                <a:solidFill>
                  <a:schemeClr val="accent1">
                    <a:lumMod val="75000"/>
                  </a:schemeClr>
                </a:solidFill>
                <a:latin typeface="+mn-lt"/>
              </a:rPr>
              <a:t>Objective</a:t>
            </a:r>
            <a:r>
              <a:rPr lang="en-US" sz="1700" dirty="0">
                <a:latin typeface="+mn-lt"/>
              </a:rPr>
              <a:t> GVL is a promising biomass deconstruction solvent, but residual amounts of it inhibit fermentative microbes. This study identified cellular targets of GVL in order to understand the mechanism of toxicity, and enable the engineering of yeast for increased tolerance to GVL.</a:t>
            </a:r>
          </a:p>
        </p:txBody>
      </p:sp>
      <p:sp>
        <p:nvSpPr>
          <p:cNvPr id="8" name="TextBox 7"/>
          <p:cNvSpPr txBox="1"/>
          <p:nvPr/>
        </p:nvSpPr>
        <p:spPr>
          <a:xfrm>
            <a:off x="152400" y="2986711"/>
            <a:ext cx="8915401" cy="1400383"/>
          </a:xfrm>
          <a:prstGeom prst="rect">
            <a:avLst/>
          </a:prstGeom>
          <a:noFill/>
        </p:spPr>
        <p:txBody>
          <a:bodyPr wrap="square" rtlCol="0">
            <a:spAutoFit/>
          </a:bodyPr>
          <a:lstStyle/>
          <a:p>
            <a:r>
              <a:rPr lang="en-US" sz="1700" b="1" u="sng" dirty="0">
                <a:solidFill>
                  <a:schemeClr val="accent1">
                    <a:lumMod val="75000"/>
                  </a:schemeClr>
                </a:solidFill>
                <a:latin typeface="+mn-lt"/>
              </a:rPr>
              <a:t>Approach  </a:t>
            </a:r>
          </a:p>
          <a:p>
            <a:pPr lvl="0">
              <a:buFont typeface="Wingdings" pitchFamily="2" charset="2"/>
              <a:buChar char="Ø"/>
            </a:pPr>
            <a:r>
              <a:rPr lang="en-US" sz="1700" dirty="0"/>
              <a:t> </a:t>
            </a:r>
            <a:r>
              <a:rPr lang="en-US" sz="1700" dirty="0">
                <a:latin typeface="+mn-lt"/>
              </a:rPr>
              <a:t>Use a chemical genomic (CG) approach to identify yeast gene deletions that confer sensitivity or tolerance to GVL and predict which cellular processes are affected  </a:t>
            </a:r>
          </a:p>
          <a:p>
            <a:pPr lvl="0">
              <a:buFont typeface="Wingdings" pitchFamily="2" charset="2"/>
              <a:buChar char="Ø"/>
            </a:pPr>
            <a:r>
              <a:rPr lang="en-US" sz="1700" dirty="0">
                <a:latin typeface="+mn-lt"/>
              </a:rPr>
              <a:t> Biochemically test CG predictions and engineer a biofuel-producing yeast strain for increased tolerance to GVL and improved conversion efficiencies</a:t>
            </a:r>
          </a:p>
        </p:txBody>
      </p:sp>
      <p:sp>
        <p:nvSpPr>
          <p:cNvPr id="9" name="TextBox 8"/>
          <p:cNvSpPr txBox="1"/>
          <p:nvPr/>
        </p:nvSpPr>
        <p:spPr>
          <a:xfrm>
            <a:off x="152400" y="4371870"/>
            <a:ext cx="8936182" cy="2185214"/>
          </a:xfrm>
          <a:prstGeom prst="rect">
            <a:avLst/>
          </a:prstGeom>
          <a:noFill/>
        </p:spPr>
        <p:txBody>
          <a:bodyPr wrap="square" rtlCol="0">
            <a:spAutoFit/>
          </a:bodyPr>
          <a:lstStyle/>
          <a:p>
            <a:r>
              <a:rPr lang="en-US" sz="1700" b="1" u="sng" dirty="0">
                <a:solidFill>
                  <a:schemeClr val="accent1">
                    <a:lumMod val="75000"/>
                  </a:schemeClr>
                </a:solidFill>
                <a:latin typeface="+mn-lt"/>
              </a:rPr>
              <a:t>Result/Impacts</a:t>
            </a:r>
            <a:endParaRPr lang="en-US" sz="1700" u="sng" dirty="0">
              <a:latin typeface="+mn-lt"/>
            </a:endParaRPr>
          </a:p>
          <a:p>
            <a:pPr marL="285750" indent="-285750">
              <a:buFont typeface="Wingdings" panose="05000000000000000000" pitchFamily="2" charset="2"/>
              <a:buChar char="Ø"/>
            </a:pPr>
            <a:r>
              <a:rPr lang="en-US" sz="1700" dirty="0">
                <a:latin typeface="+mn-lt"/>
              </a:rPr>
              <a:t>CG revealed that deletion of </a:t>
            </a:r>
            <a:r>
              <a:rPr lang="en-US" sz="1700" i="1" dirty="0">
                <a:latin typeface="+mn-lt"/>
              </a:rPr>
              <a:t>PAD1</a:t>
            </a:r>
            <a:r>
              <a:rPr lang="en-US" sz="1700" dirty="0">
                <a:latin typeface="+mn-lt"/>
              </a:rPr>
              <a:t> and </a:t>
            </a:r>
            <a:r>
              <a:rPr lang="en-US" sz="1700" i="1" dirty="0">
                <a:latin typeface="+mn-lt"/>
              </a:rPr>
              <a:t>FDC1</a:t>
            </a:r>
            <a:r>
              <a:rPr lang="en-US" sz="1700" dirty="0">
                <a:latin typeface="+mn-lt"/>
              </a:rPr>
              <a:t> genes resulted in increased tolerance to GVL; an engineered biofuel microbe showed improved conversion of GVL hydrolysates to biofuel</a:t>
            </a:r>
          </a:p>
          <a:p>
            <a:pPr marL="285750" indent="-285750">
              <a:buFont typeface="Wingdings" panose="05000000000000000000" pitchFamily="2" charset="2"/>
              <a:buChar char="Ø"/>
            </a:pPr>
            <a:r>
              <a:rPr lang="en-US" sz="1700" dirty="0">
                <a:latin typeface="+mn-lt"/>
              </a:rPr>
              <a:t>CG also predicted that GVL affects cellular membranes; </a:t>
            </a:r>
            <a:r>
              <a:rPr lang="en-US" sz="1700" dirty="0" err="1">
                <a:latin typeface="+mj-lt"/>
              </a:rPr>
              <a:t>ergosterol</a:t>
            </a:r>
            <a:r>
              <a:rPr lang="en-US" sz="1700" dirty="0">
                <a:latin typeface="+mj-lt"/>
              </a:rPr>
              <a:t> biosynthetic enzymes and levels were elevated in the engineered biofuel strain, suggesting that one route to GVL-tolerance is via altered membrane fluidity</a:t>
            </a:r>
          </a:p>
          <a:p>
            <a:pPr marL="285750" indent="-285750">
              <a:buFont typeface="Wingdings" panose="05000000000000000000" pitchFamily="2" charset="2"/>
              <a:buChar char="Ø"/>
            </a:pPr>
            <a:r>
              <a:rPr lang="en-US" sz="1700" dirty="0">
                <a:latin typeface="+mj-lt"/>
              </a:rPr>
              <a:t>CG is an important tool that may be used to rapidly tailor biofuel microbes for specific conditions</a:t>
            </a:r>
            <a:endParaRPr lang="en-US" sz="1700" dirty="0">
              <a:latin typeface="+mn-lt"/>
            </a:endParaRPr>
          </a:p>
          <a:p>
            <a:endParaRPr lang="en-US" sz="1700" dirty="0">
              <a:latin typeface="+mn-lt"/>
            </a:endParaRPr>
          </a:p>
        </p:txBody>
      </p:sp>
      <p:sp>
        <p:nvSpPr>
          <p:cNvPr id="12" name="TextBox 11"/>
          <p:cNvSpPr txBox="1"/>
          <p:nvPr/>
        </p:nvSpPr>
        <p:spPr>
          <a:xfrm>
            <a:off x="0" y="0"/>
            <a:ext cx="2416046" cy="369332"/>
          </a:xfrm>
          <a:prstGeom prst="rect">
            <a:avLst/>
          </a:prstGeom>
          <a:noFill/>
        </p:spPr>
        <p:txBody>
          <a:bodyPr wrap="none" rtlCol="0">
            <a:spAutoFit/>
          </a:bodyPr>
          <a:lstStyle/>
          <a:p>
            <a:r>
              <a:rPr lang="en-US" i="1" u="sng" dirty="0">
                <a:effectLst>
                  <a:outerShdw blurRad="38100" dist="38100" dir="2700000" algn="tl">
                    <a:srgbClr val="000000">
                      <a:alpha val="43137"/>
                    </a:srgbClr>
                  </a:outerShdw>
                </a:effectLst>
                <a:latin typeface="Times New Roman" pitchFamily="18" charset="0"/>
                <a:cs typeface="Times New Roman" pitchFamily="18" charset="0"/>
              </a:rPr>
              <a:t>BRC Science Highlight</a:t>
            </a:r>
          </a:p>
        </p:txBody>
      </p:sp>
      <p:pic>
        <p:nvPicPr>
          <p:cNvPr id="13" name="Picture 2"/>
          <p:cNvPicPr>
            <a:picLocks noChangeAspect="1" noChangeArrowheads="1"/>
          </p:cNvPicPr>
          <p:nvPr/>
        </p:nvPicPr>
        <p:blipFill>
          <a:blip r:embed="rId3" cstate="print"/>
          <a:srcRect/>
          <a:stretch>
            <a:fillRect/>
          </a:stretch>
        </p:blipFill>
        <p:spPr bwMode="auto">
          <a:xfrm>
            <a:off x="152400" y="378477"/>
            <a:ext cx="1728787" cy="764523"/>
          </a:xfrm>
          <a:prstGeom prst="rect">
            <a:avLst/>
          </a:prstGeom>
          <a:noFill/>
          <a:ln w="9525">
            <a:noFill/>
            <a:miter lim="800000"/>
            <a:headEnd/>
            <a:tailEnd/>
          </a:ln>
        </p:spPr>
      </p:pic>
      <p:sp>
        <p:nvSpPr>
          <p:cNvPr id="14" name="Rectangle 235"/>
          <p:cNvSpPr>
            <a:spLocks noChangeArrowheads="1"/>
          </p:cNvSpPr>
          <p:nvPr/>
        </p:nvSpPr>
        <p:spPr bwMode="auto">
          <a:xfrm>
            <a:off x="-34925" y="6646863"/>
            <a:ext cx="2320925" cy="274637"/>
          </a:xfrm>
          <a:prstGeom prst="rect">
            <a:avLst/>
          </a:prstGeom>
          <a:noFill/>
          <a:ln w="9525" algn="ctr">
            <a:noFill/>
            <a:miter lim="800000"/>
            <a:headEnd/>
            <a:tailEnd/>
          </a:ln>
          <a:effectLst/>
        </p:spPr>
        <p:txBody>
          <a:bodyPr/>
          <a:lstStyle/>
          <a:p>
            <a:pPr marL="171450" indent="-171450" eaLnBrk="0" fontAlgn="auto" hangingPunct="0">
              <a:lnSpc>
                <a:spcPct val="90000"/>
              </a:lnSpc>
              <a:spcBef>
                <a:spcPts val="0"/>
              </a:spcBef>
              <a:spcAft>
                <a:spcPts val="0"/>
              </a:spcAft>
              <a:defRPr/>
            </a:pPr>
            <a:r>
              <a:rPr lang="en-US" sz="1200" b="1" dirty="0">
                <a:solidFill>
                  <a:schemeClr val="bg1"/>
                </a:solidFill>
                <a:latin typeface="+mn-lt"/>
                <a:ea typeface="Rod"/>
                <a:cs typeface="Rod"/>
              </a:rPr>
              <a:t>	GLBRC January</a:t>
            </a:r>
            <a:r>
              <a:rPr lang="en-US" sz="1200" b="1" baseline="0" dirty="0">
                <a:solidFill>
                  <a:schemeClr val="bg1"/>
                </a:solidFill>
                <a:latin typeface="+mn-lt"/>
                <a:ea typeface="Rod"/>
                <a:cs typeface="Rod"/>
              </a:rPr>
              <a:t> 2018</a:t>
            </a:r>
            <a:endParaRPr lang="en-US" sz="1200" b="1" dirty="0">
              <a:solidFill>
                <a:schemeClr val="bg1"/>
              </a:solidFill>
              <a:latin typeface="+mn-lt"/>
              <a:ea typeface="Rod"/>
              <a:cs typeface="Rod"/>
            </a:endParaRPr>
          </a:p>
        </p:txBody>
      </p:sp>
      <p:pic>
        <p:nvPicPr>
          <p:cNvPr id="3" name="Picture 2">
            <a:extLst>
              <a:ext uri="{FF2B5EF4-FFF2-40B4-BE49-F238E27FC236}">
                <a16:creationId xmlns:a16="http://schemas.microsoft.com/office/drawing/2014/main" id="{CA6CEA60-550D-E64D-BD73-A3D85CB92D6A}"/>
              </a:ext>
            </a:extLst>
          </p:cNvPr>
          <p:cNvPicPr>
            <a:picLocks noChangeAspect="1"/>
          </p:cNvPicPr>
          <p:nvPr/>
        </p:nvPicPr>
        <p:blipFill>
          <a:blip r:embed="rId4"/>
          <a:stretch>
            <a:fillRect/>
          </a:stretch>
        </p:blipFill>
        <p:spPr>
          <a:xfrm>
            <a:off x="4248294" y="1064829"/>
            <a:ext cx="4743306" cy="2059371"/>
          </a:xfrm>
          <a:prstGeom prst="rect">
            <a:avLst/>
          </a:prstGeom>
        </p:spPr>
      </p:pic>
      <p:sp>
        <p:nvSpPr>
          <p:cNvPr id="10" name="TextBox 9">
            <a:extLst>
              <a:ext uri="{FF2B5EF4-FFF2-40B4-BE49-F238E27FC236}">
                <a16:creationId xmlns:a16="http://schemas.microsoft.com/office/drawing/2014/main" id="{E0EAA384-C910-2A4E-B525-5BD7DF9FB353}"/>
              </a:ext>
            </a:extLst>
          </p:cNvPr>
          <p:cNvSpPr txBox="1"/>
          <p:nvPr/>
        </p:nvSpPr>
        <p:spPr>
          <a:xfrm>
            <a:off x="131618" y="6248400"/>
            <a:ext cx="8686801" cy="553998"/>
          </a:xfrm>
          <a:prstGeom prst="rect">
            <a:avLst/>
          </a:prstGeom>
          <a:noFill/>
        </p:spPr>
        <p:txBody>
          <a:bodyPr wrap="square" rtlCol="0">
            <a:spAutoFit/>
          </a:bodyPr>
          <a:lstStyle/>
          <a:p>
            <a:r>
              <a:rPr lang="en-US" sz="1000" dirty="0"/>
              <a:t>Bottoms, S et al. 2018. </a:t>
            </a:r>
            <a:r>
              <a:rPr lang="en-US" sz="1000" i="1" dirty="0"/>
              <a:t>Chemical genomic-guided engineering of gamma-</a:t>
            </a:r>
            <a:r>
              <a:rPr lang="en-US" sz="1000" i="1" dirty="0" err="1"/>
              <a:t>valerolactone</a:t>
            </a:r>
            <a:r>
              <a:rPr lang="en-US" sz="1000" i="1" dirty="0"/>
              <a:t> tolerant yeast</a:t>
            </a:r>
            <a:r>
              <a:rPr lang="en-US" sz="1000" dirty="0"/>
              <a:t>. </a:t>
            </a:r>
            <a:r>
              <a:rPr lang="en-US" sz="1000" b="1" dirty="0"/>
              <a:t>Microbial Cell Factories</a:t>
            </a:r>
            <a:r>
              <a:rPr lang="en-US" sz="1000" dirty="0"/>
              <a:t>, doi:10.1186/s12934-017-0848-9</a:t>
            </a:r>
          </a:p>
          <a:p>
            <a:endParaRPr lang="en-US" sz="1000" dirty="0"/>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47064B81CB5A84D8992C1DDBD34D590" ma:contentTypeVersion="0" ma:contentTypeDescription="Create a new document." ma:contentTypeScope="" ma:versionID="6738319440a0d4a8b574b44f29c8374c">
  <xsd:schema xmlns:xsd="http://www.w3.org/2001/XMLSchema" xmlns:xs="http://www.w3.org/2001/XMLSchema" xmlns:p="http://schemas.microsoft.com/office/2006/metadata/properties" xmlns:ns1="http://schemas.microsoft.com/sharepoint/v3" xmlns:ns2="f66da2ca-f37c-4205-929f-e8e9af1907d3" xmlns:ns3="598d3dbc-fa83-42fa-b207-889270677883" targetNamespace="http://schemas.microsoft.com/office/2006/metadata/properties" ma:root="true" ma:fieldsID="6ee46b2ab99f8bb7e069b4b66d7ecdec" ns1:_="" ns2:_="" ns3:_="">
    <xsd:import namespace="http://schemas.microsoft.com/sharepoint/v3"/>
    <xsd:import namespace="f66da2ca-f37c-4205-929f-e8e9af1907d3"/>
    <xsd:import namespace="598d3dbc-fa83-42fa-b207-889270677883"/>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2:TaxKeywordTaxHTField" minOccurs="0"/>
                <xsd:element ref="ns2:TaxCatchAll" minOccurs="0"/>
                <xsd:element ref="ns3:Comments_x002c__x0020_Notes_x002c__x0020_et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66da2ca-f37c-4205-929f-e8e9af1907d3"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TaxKeywordTaxHTField" ma:index="14" nillable="true" ma:taxonomy="true" ma:internalName="TaxKeywordTaxHTField" ma:taxonomyFieldName="TaxKeyword" ma:displayName="Enterprise Keywords" ma:fieldId="{23f27201-bee3-471e-b2e7-b64fd8b7ca38}" ma:taxonomyMulti="true" ma:sspId="8627bd82-0569-4858-99f3-d7174152a405"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hidden="true" ma:list="{52eabb01-f6f8-4398-a964-66c8658a72c0}" ma:internalName="TaxCatchAll" ma:showField="CatchAllData" ma:web="f66da2ca-f37c-4205-929f-e8e9af1907d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8d3dbc-fa83-42fa-b207-889270677883" elementFormDefault="qualified">
    <xsd:import namespace="http://schemas.microsoft.com/office/2006/documentManagement/types"/>
    <xsd:import namespace="http://schemas.microsoft.com/office/infopath/2007/PartnerControls"/>
    <xsd:element name="Comments_x002c__x0020_Notes_x002c__x0020_etc" ma:index="16" nillable="true" ma:displayName="Comments, Notes, etc" ma:internalName="Comments_x002c__x0020_Notes_x002c__x0020_etc">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KeywordTaxHTField xmlns="f66da2ca-f37c-4205-929f-e8e9af1907d3">
      <Terms xmlns="http://schemas.microsoft.com/office/infopath/2007/PartnerControls"/>
    </TaxKeywordTaxHTField>
    <TaxCatchAll xmlns="f66da2ca-f37c-4205-929f-e8e9af1907d3"/>
    <Comments_x002c__x0020_Notes_x002c__x0020_etc xmlns="598d3dbc-fa83-42fa-b207-889270677883">Ready for Comms</Comments_x002c__x0020_Notes_x002c__x0020_etc>
    <PublishingExpirationDate xmlns="http://schemas.microsoft.com/sharepoint/v3" xsi:nil="true"/>
    <PublishingStartDate xmlns="http://schemas.microsoft.com/sharepoint/v3" xsi:nil="true"/>
    <_dlc_DocId xmlns="f66da2ca-f37c-4205-929f-e8e9af1907d3">HUBDOC-169-629</_dlc_DocId>
    <_dlc_DocIdUrl xmlns="f66da2ca-f37c-4205-929f-e8e9af1907d3">
      <Url>https://intranet.wei.wisc.edu/glbrc/doe/_layouts/15/DocIdRedir.aspx?ID=HUBDOC-169-629</Url>
      <Description>HUBDOC-169-629</Description>
    </_dlc_DocIdUrl>
    <_dlc_DocIdPersistId xmlns="f66da2ca-f37c-4205-929f-e8e9af1907d3">false</_dlc_DocIdPersistId>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CE68956-2A2F-4AF9-A683-C63B389D65EE}">
  <ds:schemaRefs>
    <ds:schemaRef ds:uri="http://schemas.microsoft.com/sharepoint/v3/contenttype/forms"/>
  </ds:schemaRefs>
</ds:datastoreItem>
</file>

<file path=customXml/itemProps2.xml><?xml version="1.0" encoding="utf-8"?>
<ds:datastoreItem xmlns:ds="http://schemas.openxmlformats.org/officeDocument/2006/customXml" ds:itemID="{5EDED528-518D-4C69-AD84-97438F549D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6da2ca-f37c-4205-929f-e8e9af1907d3"/>
    <ds:schemaRef ds:uri="598d3dbc-fa83-42fa-b207-8892706778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5E273A0-DD58-4D63-AD59-E4FD25EB50A2}">
  <ds:schemaRefs>
    <ds:schemaRef ds:uri="http://schemas.microsoft.com/office/2006/metadata/properties"/>
    <ds:schemaRef ds:uri="http://schemas.microsoft.com/office/infopath/2007/PartnerControls"/>
    <ds:schemaRef ds:uri="f66da2ca-f37c-4205-929f-e8e9af1907d3"/>
    <ds:schemaRef ds:uri="598d3dbc-fa83-42fa-b207-889270677883"/>
    <ds:schemaRef ds:uri="http://schemas.microsoft.com/sharepoint/v3"/>
  </ds:schemaRefs>
</ds:datastoreItem>
</file>

<file path=customXml/itemProps4.xml><?xml version="1.0" encoding="utf-8"?>
<ds:datastoreItem xmlns:ds="http://schemas.openxmlformats.org/officeDocument/2006/customXml" ds:itemID="{D73A89BB-3228-4566-B5DE-ED801792271A}">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9500</TotalTime>
  <Words>226</Words>
  <Application>Microsoft Macintosh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Rod</vt:lpstr>
      <vt:lpstr>Arial</vt:lpstr>
      <vt:lpstr>Calibri</vt:lpstr>
      <vt:lpstr>Times New Roman</vt:lpstr>
      <vt:lpstr>Wingdings</vt:lpstr>
      <vt:lpstr>Office Theme</vt:lpstr>
      <vt:lpstr>PowerPoint Presentation</vt:lpstr>
    </vt:vector>
  </TitlesOfParts>
  <Company>US Department of Energy (SC)</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BER</dc:title>
  <dc:creator>palmian</dc:creator>
  <cp:keywords/>
  <cp:lastModifiedBy>Microsoft Office User</cp:lastModifiedBy>
  <cp:revision>887</cp:revision>
  <dcterms:created xsi:type="dcterms:W3CDTF">2010-02-04T19:54:00Z</dcterms:created>
  <dcterms:modified xsi:type="dcterms:W3CDTF">2018-02-02T21:34:56Z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0x010100247064B81CB5A84D8992C1DDBD34D590</vt:lpwstr>
  </property>
  <property fmtid="{D5CDD505-2E9C-101B-9397-08002B2CF9AE}" pid="3" name="_dlc_DocIdItemGuid">
    <vt:lpwstr>014dfec8-81ef-4102-9c20-21627165902e</vt:lpwstr>
  </property>
  <property fmtid="{D5CDD505-2E9C-101B-9397-08002B2CF9AE}" pid="4" name="TaxKeyword">
    <vt:lpwstr/>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