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57" autoAdjust="0"/>
    <p:restoredTop sz="95994" autoAdjust="0"/>
  </p:normalViewPr>
  <p:slideViewPr>
    <p:cSldViewPr>
      <p:cViewPr varScale="1">
        <p:scale>
          <a:sx n="112" d="100"/>
          <a:sy n="112" d="100"/>
        </p:scale>
        <p:origin x="1096" y="184"/>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2/2/18</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2/2/18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a:t>Notes:</a:t>
            </a:r>
          </a:p>
          <a:p>
            <a:pPr eaLnBrk="1" hangingPunct="1">
              <a:lnSpc>
                <a:spcPct val="80000"/>
              </a:lnSpc>
            </a:pPr>
            <a:r>
              <a:rPr lang="en-US" sz="700" b="0" dirty="0"/>
              <a:t>text</a:t>
            </a:r>
          </a:p>
          <a:p>
            <a:pPr eaLnBrk="1" hangingPunct="1">
              <a:lnSpc>
                <a:spcPct val="80000"/>
              </a:lnSpc>
            </a:pPr>
            <a:endParaRPr lang="en-US" sz="700" b="1" dirty="0"/>
          </a:p>
          <a:p>
            <a:pPr eaLnBrk="1" hangingPunct="1">
              <a:lnSpc>
                <a:spcPct val="80000"/>
              </a:lnSpc>
            </a:pPr>
            <a:r>
              <a:rPr lang="en-US" sz="700" b="1" dirty="0"/>
              <a:t>Title again</a:t>
            </a:r>
            <a:r>
              <a:rPr lang="en-US" sz="700" b="1" baseline="0" dirty="0"/>
              <a:t>:</a:t>
            </a:r>
            <a:endParaRPr lang="en-US" sz="700" b="1" dirty="0"/>
          </a:p>
          <a:p>
            <a:pPr eaLnBrk="1" hangingPunct="1">
              <a:lnSpc>
                <a:spcPct val="80000"/>
              </a:lnSpc>
            </a:pPr>
            <a:r>
              <a:rPr lang="en-US" sz="700" dirty="0"/>
              <a:t>Text 1-2 sentence summary?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438400" y="159603"/>
            <a:ext cx="6629400" cy="830997"/>
          </a:xfrm>
          <a:prstGeom prst="rect">
            <a:avLst/>
          </a:prstGeom>
          <a:noFill/>
        </p:spPr>
        <p:txBody>
          <a:bodyPr wrap="square" rtlCol="0">
            <a:spAutoFit/>
          </a:bodyPr>
          <a:lstStyle/>
          <a:p>
            <a:r>
              <a:rPr lang="en-US" sz="2400" b="1" dirty="0">
                <a:latin typeface="+mn-lt"/>
              </a:rPr>
              <a:t>Chemical genomic-guided engineering of gamma-</a:t>
            </a:r>
            <a:r>
              <a:rPr lang="en-US" sz="2400" b="1" dirty="0" err="1">
                <a:latin typeface="+mn-lt"/>
              </a:rPr>
              <a:t>valerolactone</a:t>
            </a:r>
            <a:r>
              <a:rPr lang="en-US" sz="2400" b="1" dirty="0">
                <a:latin typeface="+mn-lt"/>
              </a:rPr>
              <a:t>(GVL)-tolerant yeast </a:t>
            </a:r>
          </a:p>
        </p:txBody>
      </p:sp>
      <p:sp>
        <p:nvSpPr>
          <p:cNvPr id="7" name="TextBox 6"/>
          <p:cNvSpPr txBox="1"/>
          <p:nvPr/>
        </p:nvSpPr>
        <p:spPr>
          <a:xfrm>
            <a:off x="131618" y="1132712"/>
            <a:ext cx="4152900" cy="1923604"/>
          </a:xfrm>
          <a:prstGeom prst="rect">
            <a:avLst/>
          </a:prstGeom>
          <a:noFill/>
        </p:spPr>
        <p:txBody>
          <a:bodyPr wrap="square" rtlCol="0">
            <a:spAutoFit/>
          </a:bodyPr>
          <a:lstStyle/>
          <a:p>
            <a:r>
              <a:rPr lang="en-US" sz="1700" b="1" u="sng" dirty="0">
                <a:solidFill>
                  <a:schemeClr val="accent1">
                    <a:lumMod val="75000"/>
                  </a:schemeClr>
                </a:solidFill>
                <a:latin typeface="+mn-lt"/>
              </a:rPr>
              <a:t>Objective</a:t>
            </a:r>
            <a:r>
              <a:rPr lang="en-US" sz="1700" dirty="0">
                <a:latin typeface="+mn-lt"/>
              </a:rPr>
              <a:t> GVL is a promising biomass deconstruction solvent, but residual amounts of it inhibit fermentative microbes. This study identified cellular targets of GVL in order to understand the mechanism of toxicity, and enable the engineering of yeast for increased tolerance to GVL.</a:t>
            </a:r>
          </a:p>
        </p:txBody>
      </p:sp>
      <p:sp>
        <p:nvSpPr>
          <p:cNvPr id="8" name="TextBox 7"/>
          <p:cNvSpPr txBox="1"/>
          <p:nvPr/>
        </p:nvSpPr>
        <p:spPr>
          <a:xfrm>
            <a:off x="152400" y="2986711"/>
            <a:ext cx="8915401" cy="1400383"/>
          </a:xfrm>
          <a:prstGeom prst="rect">
            <a:avLst/>
          </a:prstGeom>
          <a:noFill/>
        </p:spPr>
        <p:txBody>
          <a:bodyPr wrap="square" rtlCol="0">
            <a:spAutoFit/>
          </a:bodyPr>
          <a:lstStyle/>
          <a:p>
            <a:r>
              <a:rPr lang="en-US" sz="1700" b="1" u="sng" dirty="0">
                <a:solidFill>
                  <a:schemeClr val="accent1">
                    <a:lumMod val="75000"/>
                  </a:schemeClr>
                </a:solidFill>
                <a:latin typeface="+mn-lt"/>
              </a:rPr>
              <a:t>Approach  </a:t>
            </a:r>
          </a:p>
          <a:p>
            <a:pPr lvl="0">
              <a:buFont typeface="Wingdings" pitchFamily="2" charset="2"/>
              <a:buChar char="Ø"/>
            </a:pPr>
            <a:r>
              <a:rPr lang="en-US" sz="1700" dirty="0"/>
              <a:t> </a:t>
            </a:r>
            <a:r>
              <a:rPr lang="en-US" sz="1700" dirty="0">
                <a:latin typeface="+mn-lt"/>
              </a:rPr>
              <a:t>Use a chemical genomic (CG) approach to identify yeast gene deletions that confer sensitivity or tolerance to GVL and predict which cellular processes are affected  </a:t>
            </a:r>
          </a:p>
          <a:p>
            <a:pPr lvl="0">
              <a:buFont typeface="Wingdings" pitchFamily="2" charset="2"/>
              <a:buChar char="Ø"/>
            </a:pPr>
            <a:r>
              <a:rPr lang="en-US" sz="1700" dirty="0">
                <a:latin typeface="+mn-lt"/>
              </a:rPr>
              <a:t> Biochemically test CG predictions and engineer a biofuel-producing yeast strain for increased tolerance to GVL and improved conversion efficiencies</a:t>
            </a:r>
          </a:p>
        </p:txBody>
      </p:sp>
      <p:sp>
        <p:nvSpPr>
          <p:cNvPr id="9" name="TextBox 8"/>
          <p:cNvSpPr txBox="1"/>
          <p:nvPr/>
        </p:nvSpPr>
        <p:spPr>
          <a:xfrm>
            <a:off x="152400" y="4371870"/>
            <a:ext cx="8936182" cy="2185214"/>
          </a:xfrm>
          <a:prstGeom prst="rect">
            <a:avLst/>
          </a:prstGeom>
          <a:noFill/>
        </p:spPr>
        <p:txBody>
          <a:bodyPr wrap="square" rtlCol="0">
            <a:spAutoFit/>
          </a:bodyPr>
          <a:lstStyle/>
          <a:p>
            <a:r>
              <a:rPr lang="en-US" sz="1700" b="1" u="sng" dirty="0">
                <a:solidFill>
                  <a:schemeClr val="accent1">
                    <a:lumMod val="75000"/>
                  </a:schemeClr>
                </a:solidFill>
                <a:latin typeface="+mn-lt"/>
              </a:rPr>
              <a:t>Result/Impacts</a:t>
            </a:r>
            <a:endParaRPr lang="en-US" sz="1700" u="sng" dirty="0">
              <a:latin typeface="+mn-lt"/>
            </a:endParaRPr>
          </a:p>
          <a:p>
            <a:pPr marL="285750" indent="-285750">
              <a:buFont typeface="Wingdings" panose="05000000000000000000" pitchFamily="2" charset="2"/>
              <a:buChar char="Ø"/>
            </a:pPr>
            <a:r>
              <a:rPr lang="en-US" sz="1700" dirty="0">
                <a:latin typeface="+mn-lt"/>
              </a:rPr>
              <a:t>CG revealed that deletion of </a:t>
            </a:r>
            <a:r>
              <a:rPr lang="en-US" sz="1700" i="1" dirty="0">
                <a:latin typeface="+mn-lt"/>
              </a:rPr>
              <a:t>PAD1</a:t>
            </a:r>
            <a:r>
              <a:rPr lang="en-US" sz="1700" dirty="0">
                <a:latin typeface="+mn-lt"/>
              </a:rPr>
              <a:t> and </a:t>
            </a:r>
            <a:r>
              <a:rPr lang="en-US" sz="1700" i="1" dirty="0">
                <a:latin typeface="+mn-lt"/>
              </a:rPr>
              <a:t>FDC1</a:t>
            </a:r>
            <a:r>
              <a:rPr lang="en-US" sz="1700" dirty="0">
                <a:latin typeface="+mn-lt"/>
              </a:rPr>
              <a:t> genes resulted in increased tolerance to GVL; an engineered biofuel microbe showed improved conversion of GVL hydrolysates to biofuel</a:t>
            </a:r>
          </a:p>
          <a:p>
            <a:pPr marL="285750" indent="-285750">
              <a:buFont typeface="Wingdings" panose="05000000000000000000" pitchFamily="2" charset="2"/>
              <a:buChar char="Ø"/>
            </a:pPr>
            <a:r>
              <a:rPr lang="en-US" sz="1700" dirty="0">
                <a:latin typeface="+mn-lt"/>
              </a:rPr>
              <a:t>CG also predicted that GVL affects cellular membranes; </a:t>
            </a:r>
            <a:r>
              <a:rPr lang="en-US" sz="1700" dirty="0" err="1">
                <a:latin typeface="+mj-lt"/>
              </a:rPr>
              <a:t>ergosterol</a:t>
            </a:r>
            <a:r>
              <a:rPr lang="en-US" sz="1700" dirty="0">
                <a:latin typeface="+mj-lt"/>
              </a:rPr>
              <a:t> biosynthetic enzymes and levels were elevated in the engineered biofuel strain, suggesting that one route to GVL-tolerance is via altered membrane fluidity</a:t>
            </a:r>
          </a:p>
          <a:p>
            <a:pPr marL="285750" indent="-285750">
              <a:buFont typeface="Wingdings" panose="05000000000000000000" pitchFamily="2" charset="2"/>
              <a:buChar char="Ø"/>
            </a:pPr>
            <a:r>
              <a:rPr lang="en-US" sz="1700" dirty="0">
                <a:latin typeface="+mj-lt"/>
              </a:rPr>
              <a:t>CG is an important tool that may be used to rapidly tailor biofuel microbes for specific conditions</a:t>
            </a:r>
            <a:endParaRPr lang="en-US" sz="1700" dirty="0">
              <a:latin typeface="+mn-lt"/>
            </a:endParaRPr>
          </a:p>
          <a:p>
            <a:endParaRPr lang="en-US" sz="1700"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a:effectLst>
                  <a:outerShdw blurRad="38100" dist="38100" dir="2700000" algn="tl">
                    <a:srgbClr val="000000">
                      <a:alpha val="43137"/>
                    </a:srgbClr>
                  </a:outerShdw>
                </a:effectLst>
                <a:latin typeface="Times New Roman" pitchFamily="18" charset="0"/>
                <a:cs typeface="Times New Roman" pitchFamily="18" charset="0"/>
              </a:rPr>
              <a:t>BRC Science Highlight</a:t>
            </a:r>
          </a:p>
        </p:txBody>
      </p:sp>
      <p:pic>
        <p:nvPicPr>
          <p:cNvPr id="13" name="Picture 2"/>
          <p:cNvPicPr>
            <a:picLocks noChangeAspect="1" noChangeArrowheads="1"/>
          </p:cNvPicPr>
          <p:nvPr/>
        </p:nvPicPr>
        <p:blipFill>
          <a:blip r:embed="rId3" cstate="print"/>
          <a:srcRect/>
          <a:stretch>
            <a:fillRect/>
          </a:stretch>
        </p:blipFill>
        <p:spPr bwMode="auto">
          <a:xfrm>
            <a:off x="152400" y="378477"/>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a:solidFill>
                  <a:schemeClr val="bg1"/>
                </a:solidFill>
                <a:latin typeface="+mn-lt"/>
                <a:ea typeface="Rod"/>
                <a:cs typeface="Rod"/>
              </a:rPr>
              <a:t>	GLBRC January</a:t>
            </a:r>
            <a:r>
              <a:rPr lang="en-US" sz="1200" b="1" baseline="0" dirty="0">
                <a:solidFill>
                  <a:schemeClr val="bg1"/>
                </a:solidFill>
                <a:latin typeface="+mn-lt"/>
                <a:ea typeface="Rod"/>
                <a:cs typeface="Rod"/>
              </a:rPr>
              <a:t> 2018</a:t>
            </a:r>
            <a:endParaRPr lang="en-US" sz="1200" b="1" dirty="0">
              <a:solidFill>
                <a:schemeClr val="bg1"/>
              </a:solidFill>
              <a:latin typeface="+mn-lt"/>
              <a:ea typeface="Rod"/>
              <a:cs typeface="Rod"/>
            </a:endParaRPr>
          </a:p>
        </p:txBody>
      </p:sp>
      <p:pic>
        <p:nvPicPr>
          <p:cNvPr id="3" name="Picture 2">
            <a:extLst>
              <a:ext uri="{FF2B5EF4-FFF2-40B4-BE49-F238E27FC236}">
                <a16:creationId xmlns:a16="http://schemas.microsoft.com/office/drawing/2014/main" id="{CA6CEA60-550D-E64D-BD73-A3D85CB92D6A}"/>
              </a:ext>
            </a:extLst>
          </p:cNvPr>
          <p:cNvPicPr>
            <a:picLocks noChangeAspect="1"/>
          </p:cNvPicPr>
          <p:nvPr/>
        </p:nvPicPr>
        <p:blipFill>
          <a:blip r:embed="rId4"/>
          <a:stretch>
            <a:fillRect/>
          </a:stretch>
        </p:blipFill>
        <p:spPr>
          <a:xfrm>
            <a:off x="4248294" y="1064829"/>
            <a:ext cx="4743306" cy="2059371"/>
          </a:xfrm>
          <a:prstGeom prst="rect">
            <a:avLst/>
          </a:prstGeom>
        </p:spPr>
      </p:pic>
      <p:sp>
        <p:nvSpPr>
          <p:cNvPr id="10" name="TextBox 9">
            <a:extLst>
              <a:ext uri="{FF2B5EF4-FFF2-40B4-BE49-F238E27FC236}">
                <a16:creationId xmlns:a16="http://schemas.microsoft.com/office/drawing/2014/main" id="{E0EAA384-C910-2A4E-B525-5BD7DF9FB353}"/>
              </a:ext>
            </a:extLst>
          </p:cNvPr>
          <p:cNvSpPr txBox="1"/>
          <p:nvPr/>
        </p:nvSpPr>
        <p:spPr>
          <a:xfrm>
            <a:off x="131618" y="6248400"/>
            <a:ext cx="8686801" cy="553998"/>
          </a:xfrm>
          <a:prstGeom prst="rect">
            <a:avLst/>
          </a:prstGeom>
          <a:noFill/>
        </p:spPr>
        <p:txBody>
          <a:bodyPr wrap="square" rtlCol="0">
            <a:spAutoFit/>
          </a:bodyPr>
          <a:lstStyle/>
          <a:p>
            <a:r>
              <a:rPr lang="en-US" sz="1000" dirty="0"/>
              <a:t>Bottoms, S et al. 2018. </a:t>
            </a:r>
            <a:r>
              <a:rPr lang="en-US" sz="1000" i="1" dirty="0"/>
              <a:t>Chemical genomic-guided engineering of gamma-</a:t>
            </a:r>
            <a:r>
              <a:rPr lang="en-US" sz="1000" i="1" dirty="0" err="1"/>
              <a:t>valerolactone</a:t>
            </a:r>
            <a:r>
              <a:rPr lang="en-US" sz="1000" i="1" dirty="0"/>
              <a:t> tolerant yeast</a:t>
            </a:r>
            <a:r>
              <a:rPr lang="en-US" sz="1000" dirty="0"/>
              <a:t>. </a:t>
            </a:r>
            <a:r>
              <a:rPr lang="en-US" sz="1000" b="1" dirty="0"/>
              <a:t>Microbial Cell Factories</a:t>
            </a:r>
            <a:r>
              <a:rPr lang="en-US" sz="1000" dirty="0"/>
              <a:t>, doi:10.1186/s12934-017-0848-9</a:t>
            </a:r>
          </a:p>
          <a:p>
            <a:endParaRPr lang="en-US" sz="1000" dirty="0"/>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Ready for Comms</Comments_x002c__x0020_Notes_x002c__x0020_etc>
    <PublishingExpirationDate xmlns="http://schemas.microsoft.com/sharepoint/v3" xsi:nil="true"/>
    <PublishingStartDate xmlns="http://schemas.microsoft.com/sharepoint/v3" xsi:nil="true"/>
    <_dlc_DocId xmlns="f66da2ca-f37c-4205-929f-e8e9af1907d3">HUBDOC-169-629</_dlc_DocId>
    <_dlc_DocIdUrl xmlns="f66da2ca-f37c-4205-929f-e8e9af1907d3">
      <Url>https://intranet.wei.wisc.edu/glbrc/doe/_layouts/15/DocIdRedir.aspx?ID=HUBDOC-169-629</Url>
      <Description>HUBDOC-169-629</Description>
    </_dlc_DocIdUrl>
    <_dlc_DocIdPersistId xmlns="f66da2ca-f37c-4205-929f-e8e9af1907d3">false</_dlc_DocIdPersistId>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5EDED528-518D-4C69-AD84-97438F54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D73A89BB-3228-4566-B5DE-ED801792271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9500</TotalTime>
  <Words>226</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Rod</vt:lpstr>
      <vt:lpstr>Arial</vt:lpstr>
      <vt:lpstr>Calibri</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keywords/>
  <cp:lastModifiedBy>Microsoft Office User</cp:lastModifiedBy>
  <cp:revision>887</cp:revision>
  <dcterms:created xsi:type="dcterms:W3CDTF">2010-02-04T19:54:00Z</dcterms:created>
  <dcterms:modified xsi:type="dcterms:W3CDTF">2018-02-02T21:34:56Z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014dfec8-81ef-4102-9c20-21627165902e</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