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eron Currie" initials="CC" lastIdx="4" clrIdx="0">
    <p:extLst/>
  </p:cmAuthor>
  <p:cmAuthor id="2" name="Sarynna Lopez Meza" initials="SLM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588" autoAdjust="0"/>
    <p:restoredTop sz="95684" autoAdjust="0"/>
  </p:normalViewPr>
  <p:slideViewPr>
    <p:cSldViewPr>
      <p:cViewPr>
        <p:scale>
          <a:sx n="150" d="100"/>
          <a:sy n="150" d="100"/>
        </p:scale>
        <p:origin x="768" y="29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2/16/17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415253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1524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Evolution of cellulolytic activity in </a:t>
            </a:r>
            <a:r>
              <a:rPr lang="en-US" sz="2400" b="1" i="1" dirty="0" smtClean="0"/>
              <a:t>Streptomyces</a:t>
            </a:r>
            <a:endParaRPr lang="en-US" sz="2400" b="1" i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73" y="6248400"/>
            <a:ext cx="91311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Book AJ, Lewin GR, McDonald BR, </a:t>
            </a:r>
            <a:r>
              <a:rPr lang="en-US" sz="800" dirty="0" err="1"/>
              <a:t>Takasuka</a:t>
            </a:r>
            <a:r>
              <a:rPr lang="en-US" sz="800" dirty="0"/>
              <a:t> TE, Wendt-</a:t>
            </a:r>
            <a:r>
              <a:rPr lang="en-US" sz="800" dirty="0" err="1"/>
              <a:t>Pienkowski</a:t>
            </a:r>
            <a:r>
              <a:rPr lang="en-US" sz="800" dirty="0"/>
              <a:t> E, </a:t>
            </a:r>
            <a:r>
              <a:rPr lang="en-US" sz="800" dirty="0" err="1"/>
              <a:t>Doering</a:t>
            </a:r>
            <a:r>
              <a:rPr lang="en-US" sz="800" dirty="0"/>
              <a:t> DT, Suh S, </a:t>
            </a:r>
            <a:r>
              <a:rPr lang="en-US" sz="800" dirty="0" err="1"/>
              <a:t>Raffa</a:t>
            </a:r>
            <a:r>
              <a:rPr lang="en-US" sz="800" dirty="0"/>
              <a:t> KF, Fox BG, Currie CR “Evolution of High Cellulolytic Activity in Symbiotic </a:t>
            </a:r>
            <a:r>
              <a:rPr lang="en-US" sz="800" i="1" dirty="0"/>
              <a:t>Streptomyces</a:t>
            </a:r>
            <a:r>
              <a:rPr lang="en-US" sz="800" dirty="0"/>
              <a:t> through Selection of Expanded Gene Content and Coordinated Gene Expression”. </a:t>
            </a:r>
            <a:r>
              <a:rPr lang="en-US" sz="800" i="1" dirty="0"/>
              <a:t>PLOS Biology.</a:t>
            </a:r>
            <a:r>
              <a:rPr lang="en-US" sz="800" dirty="0"/>
              <a:t> 55 (12), 14(6): e1002475 (2016) [DOI: 10.1371/journal.pbio.1002475]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73" y="967026"/>
            <a:ext cx="53973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endParaRPr lang="en-US" sz="1550" dirty="0">
              <a:latin typeface="Calibri"/>
              <a:cs typeface="Calibri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To understand the processes driving the evolution of biomass deconstruction in the </a:t>
            </a:r>
            <a:r>
              <a:rPr lang="en-US" sz="1500" i="1" dirty="0" smtClean="0">
                <a:latin typeface="Calibri"/>
                <a:cs typeface="Calibri"/>
              </a:rPr>
              <a:t>Streptomyces</a:t>
            </a:r>
            <a:r>
              <a:rPr lang="en-US" sz="1500" dirty="0" smtClean="0">
                <a:latin typeface="Calibri"/>
                <a:cs typeface="Calibri"/>
              </a:rPr>
              <a:t> genus.</a:t>
            </a:r>
            <a:endParaRPr lang="en-US" sz="15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08549"/>
            <a:ext cx="5562600" cy="3144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283464" indent="-283464"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Compared the phylogenetic diversity of over 1,100 strains of </a:t>
            </a:r>
            <a:r>
              <a:rPr lang="en-US" sz="1500" i="1" dirty="0" smtClean="0">
                <a:latin typeface="Calibri"/>
                <a:cs typeface="Calibri"/>
              </a:rPr>
              <a:t>Streptomyces </a:t>
            </a:r>
            <a:r>
              <a:rPr lang="en-US" sz="1500" dirty="0" smtClean="0">
                <a:latin typeface="Calibri"/>
                <a:cs typeface="Calibri"/>
              </a:rPr>
              <a:t>and used a quantitative filter paper (FP) assay to measure the cellulose degrading activity of 223 diverse strains isolated from free-living and eukaryotic host-associated niches.</a:t>
            </a:r>
          </a:p>
          <a:p>
            <a:pPr marL="283464" indent="-283464"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13% of the strains (29/223) deconstructed cellulose with activity comparable to </a:t>
            </a:r>
            <a:r>
              <a:rPr lang="en-US" sz="1500" i="1" dirty="0" smtClean="0">
                <a:latin typeface="Calibri"/>
                <a:cs typeface="Calibri"/>
              </a:rPr>
              <a:t>Streptomyces </a:t>
            </a:r>
            <a:r>
              <a:rPr lang="en-US" sz="1500" i="1" dirty="0">
                <a:latin typeface="Calibri"/>
                <a:cs typeface="Calibri"/>
              </a:rPr>
              <a:t>sp. </a:t>
            </a:r>
            <a:r>
              <a:rPr lang="en-US" sz="1500" i="1" dirty="0" err="1" smtClean="0">
                <a:latin typeface="Calibri"/>
                <a:cs typeface="Calibri"/>
              </a:rPr>
              <a:t>Sirex</a:t>
            </a:r>
            <a:r>
              <a:rPr lang="en-US" sz="1500" i="1" dirty="0" smtClean="0">
                <a:latin typeface="Calibri"/>
                <a:cs typeface="Calibri"/>
              </a:rPr>
              <a:t>-AA </a:t>
            </a:r>
            <a:r>
              <a:rPr lang="en-US" sz="1500" dirty="0" smtClean="0">
                <a:latin typeface="Calibri"/>
                <a:cs typeface="Calibri"/>
              </a:rPr>
              <a:t>from wood wasps, and 86% of the highly cellulolytic organisms grouped into 2 phylogenetically distinct clades associated with insects that feed on plant biomass (red lines, clades I and III – see Figure 1). </a:t>
            </a:r>
          </a:p>
          <a:p>
            <a:pPr marL="283464" indent="-283464">
              <a:spcAft>
                <a:spcPts val="400"/>
              </a:spcAft>
              <a:buFont typeface="Wingdings" pitchFamily="2" charset="2"/>
              <a:buChar char="Ø"/>
            </a:pPr>
            <a:endParaRPr lang="en-US" sz="1500" dirty="0" smtClean="0">
              <a:latin typeface="Calibri"/>
              <a:cs typeface="Calibri"/>
            </a:endParaRPr>
          </a:p>
          <a:p>
            <a:pPr marL="283464" indent="-283464">
              <a:spcAft>
                <a:spcPts val="400"/>
              </a:spcAft>
              <a:buFont typeface="Wingdings" pitchFamily="2" charset="2"/>
              <a:buChar char="Ø"/>
            </a:pPr>
            <a:endParaRPr lang="en-US" sz="1500" dirty="0" smtClean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267200"/>
            <a:ext cx="9144000" cy="2221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Plant biomass 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degrading enzymes (</a:t>
            </a:r>
            <a:r>
              <a:rPr lang="en-US" sz="1500" dirty="0" err="1">
                <a:latin typeface="Calibri" charset="0"/>
                <a:ea typeface="Calibri" charset="0"/>
                <a:cs typeface="Calibri" charset="0"/>
              </a:rPr>
              <a:t>CAZy</a:t>
            </a:r>
            <a:r>
              <a:rPr lang="en-US" sz="1500" dirty="0">
                <a:latin typeface="Calibri" charset="0"/>
                <a:ea typeface="Calibri" charset="0"/>
                <a:cs typeface="Calibri" charset="0"/>
              </a:rPr>
              <a:t>) are widespread in </a:t>
            </a:r>
            <a:r>
              <a:rPr lang="en-US" sz="1500" i="1" dirty="0" smtClean="0">
                <a:latin typeface="Calibri" charset="0"/>
                <a:ea typeface="Calibri" charset="0"/>
                <a:cs typeface="Calibri" charset="0"/>
              </a:rPr>
              <a:t>Streptomyces</a:t>
            </a:r>
            <a:r>
              <a:rPr lang="en-US" sz="1500" dirty="0" smtClean="0">
                <a:latin typeface="Calibri" charset="0"/>
                <a:ea typeface="Calibri" charset="0"/>
                <a:cs typeface="Calibri" charset="0"/>
              </a:rPr>
              <a:t>, but the ability to rapidly deconstruct cellulose is surprisingly </a:t>
            </a:r>
            <a:r>
              <a:rPr lang="en-US" sz="1500" dirty="0" smtClean="0">
                <a:latin typeface="Calibri"/>
                <a:cs typeface="Calibri"/>
              </a:rPr>
              <a:t>rare in this genus</a:t>
            </a:r>
            <a:r>
              <a:rPr lang="en-US" sz="1500" dirty="0">
                <a:latin typeface="Calibri"/>
                <a:cs typeface="Calibri"/>
              </a:rPr>
              <a:t> </a:t>
            </a:r>
            <a:r>
              <a:rPr lang="en-US" sz="1500" dirty="0" smtClean="0">
                <a:latin typeface="Calibri"/>
                <a:cs typeface="Calibri"/>
              </a:rPr>
              <a:t>(and enriched in strains associated with insect hosts that feed on plant biomass).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sz="1500" dirty="0">
                <a:latin typeface="Calibri"/>
                <a:cs typeface="Calibri"/>
              </a:rPr>
              <a:t>G</a:t>
            </a:r>
            <a:r>
              <a:rPr lang="en-US" sz="1500" dirty="0" smtClean="0">
                <a:latin typeface="Calibri"/>
                <a:cs typeface="Calibri"/>
              </a:rPr>
              <a:t>enomic, transcriptomic, and biochemical analyses identified key changes in gene content and transcriptional control of expression that confer highest cellulolytic activity. 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Genes from naturally evolved cellulolytic </a:t>
            </a:r>
            <a:r>
              <a:rPr lang="en-US" sz="1500" i="1" dirty="0" smtClean="0">
                <a:latin typeface="Calibri"/>
                <a:cs typeface="Calibri"/>
              </a:rPr>
              <a:t>Streptomyces</a:t>
            </a:r>
            <a:r>
              <a:rPr lang="en-US" sz="1500" dirty="0" smtClean="0">
                <a:latin typeface="Calibri"/>
                <a:cs typeface="Calibri"/>
              </a:rPr>
              <a:t> are a rich new resource for biotechnology research.</a:t>
            </a: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endParaRPr lang="en-US" sz="1500" dirty="0" smtClean="0">
              <a:latin typeface="+mn-lt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25444"/>
            <a:ext cx="1676400" cy="74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February 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91200" y="4217313"/>
            <a:ext cx="327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Figure 1. </a:t>
            </a:r>
            <a:r>
              <a:rPr lang="en-US" sz="1100" dirty="0"/>
              <a:t>Distribution of cellulolytic ability in the genus </a:t>
            </a:r>
            <a:r>
              <a:rPr lang="en-US" sz="1100" i="1" dirty="0"/>
              <a:t>Streptomyces</a:t>
            </a:r>
            <a:r>
              <a:rPr lang="en-US" sz="1100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1800" y="144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927395"/>
            <a:ext cx="3267200" cy="333980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HUBDOC-169-562</_dlc_DocId>
    <_dlc_DocIdUrl xmlns="f66da2ca-f37c-4205-929f-e8e9af1907d3">
      <Url>https://intranet.wei.wisc.edu/glbrc/doe/_layouts/15/DocIdRedir.aspx?ID=HUBDOC-169-562</Url>
      <Description>HUBDOC-169-562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B7A7D2D4-277C-464B-95F0-9957901C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51149</TotalTime>
  <Words>292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 Wisniewski</cp:lastModifiedBy>
  <cp:revision>966</cp:revision>
  <dcterms:created xsi:type="dcterms:W3CDTF">2010-02-04T19:54:00Z</dcterms:created>
  <dcterms:modified xsi:type="dcterms:W3CDTF">2017-02-16T17:41:46Z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231b988b-0c4e-4d08-97ec-efb668022e2c</vt:lpwstr>
  </property>
  <property fmtid="{D5CDD505-2E9C-101B-9397-08002B2CF9AE}" pid="4" name="TaxKeyword">
    <vt:lpwstr/>
  </property>
</Properties>
</file>