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437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7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28A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9" autoAdjust="0"/>
    <p:restoredTop sz="94150" autoAdjust="0"/>
  </p:normalViewPr>
  <p:slideViewPr>
    <p:cSldViewPr>
      <p:cViewPr varScale="1">
        <p:scale>
          <a:sx n="137" d="100"/>
          <a:sy n="137" d="100"/>
        </p:scale>
        <p:origin x="712" y="200"/>
      </p:cViewPr>
      <p:guideLst>
        <p:guide orient="horz" pos="2160"/>
        <p:guide pos="47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11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933470-C82D-4D91-BC44-EDDF0F3DAA3C}" type="datetimeFigureOut">
              <a:rPr lang="en-US"/>
              <a:pPr>
                <a:defRPr/>
              </a:pPr>
              <a:t>5/9/19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C09BA1-F2D0-444F-980D-8F03A3EE7A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6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BB9D18-7567-4D19-8665-5AE6C32131D1}" type="datetimeFigureOut">
              <a:rPr lang="en-US"/>
              <a:pPr>
                <a:defRPr/>
              </a:pPr>
              <a:t>5/9/19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June 13-15,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49337F-5096-4607-B08E-5CD7BA64E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9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BC3-7A8E-4EEE-BFC3-2F119B62009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700" b="1" dirty="0"/>
              <a:t>Notes:</a:t>
            </a:r>
          </a:p>
          <a:p>
            <a:pPr eaLnBrk="1" hangingPunct="1">
              <a:lnSpc>
                <a:spcPct val="80000"/>
              </a:lnSpc>
            </a:pPr>
            <a:r>
              <a:rPr lang="en-US" sz="700" b="0" dirty="0"/>
              <a:t>text</a:t>
            </a:r>
          </a:p>
          <a:p>
            <a:pPr eaLnBrk="1" hangingPunct="1">
              <a:lnSpc>
                <a:spcPct val="80000"/>
              </a:lnSpc>
            </a:pPr>
            <a:endParaRPr lang="en-US" sz="700" b="1" dirty="0"/>
          </a:p>
          <a:p>
            <a:pPr eaLnBrk="1" hangingPunct="1">
              <a:lnSpc>
                <a:spcPct val="80000"/>
              </a:lnSpc>
            </a:pPr>
            <a:r>
              <a:rPr lang="en-US" sz="700" b="1" dirty="0"/>
              <a:t>Title again</a:t>
            </a:r>
            <a:r>
              <a:rPr lang="en-US" sz="700" b="1" baseline="0" dirty="0"/>
              <a:t>:</a:t>
            </a:r>
            <a:endParaRPr lang="en-US" sz="700" b="1" dirty="0"/>
          </a:p>
          <a:p>
            <a:pPr eaLnBrk="1" hangingPunct="1">
              <a:lnSpc>
                <a:spcPct val="80000"/>
              </a:lnSpc>
            </a:pPr>
            <a:r>
              <a:rPr lang="en-US" sz="700" dirty="0"/>
              <a:t>Text 1-2 </a:t>
            </a:r>
            <a:r>
              <a:rPr lang="en-US" sz="700"/>
              <a:t>sentence summary?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39290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A98C-247A-46F9-A17E-E1108870C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8"/>
          <p:cNvSpPr/>
          <p:nvPr userDrawn="1"/>
        </p:nvSpPr>
        <p:spPr bwMode="auto">
          <a:xfrm>
            <a:off x="0" y="6629400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35"/>
          <p:cNvSpPr>
            <a:spLocks noChangeArrowheads="1"/>
          </p:cNvSpPr>
          <p:nvPr/>
        </p:nvSpPr>
        <p:spPr bwMode="auto">
          <a:xfrm>
            <a:off x="2386013" y="6635750"/>
            <a:ext cx="6600825" cy="21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D4BD2A-A61B-43C4-A97F-6D4748350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92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89/fmicb.2019.0048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tif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12299" name="Text Box 50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0"/>
            <a:ext cx="6533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n-lt"/>
              </a:rPr>
              <a:t>Poplar root-associated microbial communities are influenced by soil and plant genotype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1877" y="6296385"/>
            <a:ext cx="922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Bonito, G., et al. “Fungal-bacterial networks in the </a:t>
            </a:r>
            <a:r>
              <a:rPr lang="en-US" sz="900" i="1" dirty="0" err="1"/>
              <a:t>Populus</a:t>
            </a:r>
            <a:r>
              <a:rPr lang="en-US" sz="900" dirty="0"/>
              <a:t> </a:t>
            </a:r>
            <a:r>
              <a:rPr lang="en-US" sz="900" dirty="0" err="1"/>
              <a:t>rhizobiome</a:t>
            </a:r>
            <a:r>
              <a:rPr lang="en-US" sz="900" dirty="0"/>
              <a:t> are impacted by soil properties and host genotype.” </a:t>
            </a:r>
            <a:r>
              <a:rPr lang="en-US" sz="900" i="1" dirty="0"/>
              <a:t>Frontiers in Microbiology </a:t>
            </a:r>
            <a:r>
              <a:rPr lang="en-US" sz="900" b="1" dirty="0"/>
              <a:t>10, </a:t>
            </a:r>
            <a:r>
              <a:rPr lang="en-US" sz="900" dirty="0"/>
              <a:t>481 (2019), DOI: </a:t>
            </a:r>
            <a:r>
              <a:rPr lang="en-US" sz="900" dirty="0">
                <a:hlinkClick r:id="rId3"/>
              </a:rPr>
              <a:t>10.3389/fmicb.2019.00481</a:t>
            </a:r>
            <a:endParaRPr 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" y="1399336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Objective</a:t>
            </a:r>
            <a:r>
              <a:rPr lang="en-US" dirty="0">
                <a:latin typeface="+mn-lt"/>
              </a:rPr>
              <a:t> </a:t>
            </a:r>
          </a:p>
          <a:p>
            <a:r>
              <a:rPr lang="en-US" sz="1500" dirty="0">
                <a:latin typeface="+mn-lt"/>
              </a:rPr>
              <a:t>In this work, GLBRC scientists and collaborators used bioassay common garden experiments to decouple the effects of plant genotype and soil properties on fungal and bacterial community structure and associations.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4463296"/>
            <a:ext cx="88955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Result/Impacts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dirty="0">
                <a:latin typeface="+mj-lt"/>
              </a:rPr>
              <a:t>GLBRC scientists were able to decouple the effects of plant genotype and soil properties on poplar soil microbial communities.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dirty="0">
                <a:latin typeface="+mj-lt"/>
              </a:rPr>
              <a:t>Soil geographic origin and physiochemical characteristics (texture and calcium concentration) explained most of the measurable variation in fungal and bacterial communities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dirty="0">
                <a:latin typeface="+mj-lt"/>
              </a:rPr>
              <a:t>Network analyses provide a means to integrate disparate datasets for developing hypotheses and providing ecological insights into the structure and function of microbial consortia in the plant microbiome.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BRC Science Highlight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15498"/>
            <a:ext cx="1728787" cy="7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35"/>
          <p:cNvSpPr>
            <a:spLocks noChangeArrowheads="1"/>
          </p:cNvSpPr>
          <p:nvPr/>
        </p:nvSpPr>
        <p:spPr bwMode="auto">
          <a:xfrm>
            <a:off x="-34925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	GLBRC May 2019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AA3234-3A4A-2E4B-BD42-6E3077812D92}"/>
              </a:ext>
            </a:extLst>
          </p:cNvPr>
          <p:cNvGrpSpPr/>
          <p:nvPr/>
        </p:nvGrpSpPr>
        <p:grpSpPr>
          <a:xfrm>
            <a:off x="4860961" y="938270"/>
            <a:ext cx="4158452" cy="2994115"/>
            <a:chOff x="4833148" y="964864"/>
            <a:chExt cx="4158452" cy="299411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D45E004-E419-4A46-81BF-92CD20CA6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3148" y="964864"/>
              <a:ext cx="4158452" cy="23274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42A4F50-F995-2641-8955-B8F03F782D0A}"/>
                </a:ext>
              </a:extLst>
            </p:cNvPr>
            <p:cNvSpPr txBox="1"/>
            <p:nvPr/>
          </p:nvSpPr>
          <p:spPr>
            <a:xfrm>
              <a:off x="4833148" y="3312648"/>
              <a:ext cx="41584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 </a:t>
              </a:r>
              <a:r>
                <a:rPr lang="en-US" sz="900" dirty="0">
                  <a:solidFill>
                    <a:srgbClr val="FF0000"/>
                  </a:solidFill>
                </a:rPr>
                <a:t> </a:t>
              </a:r>
              <a:r>
                <a:rPr lang="en-US" sz="900" dirty="0"/>
                <a:t>Experiment 1. Maximum Spanning Trees results constructed using the Proportional Similarity metric demonstrate that fungal and bacterial networks are structured more by soil than by genotype. Fungal-bacterial networks from individual seedlings are colored by (A) Genotype and (B) Soil.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D1CEEF-4EFB-6F4F-953C-95CC6343FD7A}"/>
              </a:ext>
            </a:extLst>
          </p:cNvPr>
          <p:cNvGrpSpPr/>
          <p:nvPr/>
        </p:nvGrpSpPr>
        <p:grpSpPr>
          <a:xfrm>
            <a:off x="152400" y="2736299"/>
            <a:ext cx="9448800" cy="1759501"/>
            <a:chOff x="152400" y="2723318"/>
            <a:chExt cx="9448800" cy="1759501"/>
          </a:xfrm>
        </p:grpSpPr>
        <p:sp>
          <p:nvSpPr>
            <p:cNvPr id="8" name="TextBox 7"/>
            <p:cNvSpPr txBox="1"/>
            <p:nvPr/>
          </p:nvSpPr>
          <p:spPr>
            <a:xfrm>
              <a:off x="152400" y="2723318"/>
              <a:ext cx="47085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Approach  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en-US" sz="1500" dirty="0"/>
                <a:t> </a:t>
              </a:r>
              <a:r>
                <a:rPr lang="en-US" sz="1500" dirty="0">
                  <a:latin typeface="+mn-lt"/>
                </a:rPr>
                <a:t>Two experiments were conducted. In the first, multiple poplar genotypes were grown in common soils, and in the second, a single poplar genotype was grown in multiple soils from native poplar riparian habitats.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9D4FE5-CEC9-B547-AC14-CF270AD241A7}"/>
                </a:ext>
              </a:extLst>
            </p:cNvPr>
            <p:cNvSpPr txBox="1"/>
            <p:nvPr/>
          </p:nvSpPr>
          <p:spPr>
            <a:xfrm>
              <a:off x="152400" y="3928821"/>
              <a:ext cx="9448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buFont typeface="Wingdings" pitchFamily="2" charset="2"/>
                <a:buChar char="Ø"/>
              </a:pPr>
              <a:r>
                <a:rPr lang="en-US" sz="1500" dirty="0">
                  <a:latin typeface="+mn-lt"/>
                </a:rPr>
                <a:t>Co-association patterns of fungal and bacterial taxa in root tissues were assessed with 16S and ITS datasets.</a:t>
              </a:r>
            </a:p>
            <a:p>
              <a:pPr lvl="0">
                <a:buFont typeface="Wingdings" pitchFamily="2" charset="2"/>
                <a:buChar char="Ø"/>
              </a:pPr>
              <a:r>
                <a:rPr lang="en-US" sz="1500" dirty="0">
                  <a:latin typeface="+mn-lt"/>
                </a:rPr>
                <a:t> Network analysis of root-associated microbe communities was used to determine OTU co-occurrence patterns.</a:t>
              </a:r>
            </a:p>
          </p:txBody>
        </p:sp>
      </p:grp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f66da2ca-f37c-4205-929f-e8e9af1907d3">
      <Terms xmlns="http://schemas.microsoft.com/office/infopath/2007/PartnerControls"/>
    </TaxKeywordTaxHTField>
    <TaxCatchAll xmlns="f66da2ca-f37c-4205-929f-e8e9af1907d3"/>
    <Comments_x002c__x0020_Notes_x002c__x0020_etc xmlns="598d3dbc-fa83-42fa-b207-889270677883" xsi:nil="true"/>
    <PublishingExpirationDate xmlns="http://schemas.microsoft.com/sharepoint/v3" xsi:nil="true"/>
    <PublishingStartDate xmlns="http://schemas.microsoft.com/sharepoint/v3" xsi:nil="true"/>
    <_dlc_DocId xmlns="f66da2ca-f37c-4205-929f-e8e9af1907d3">HUBDOC-169-683</_dlc_DocId>
    <_dlc_DocIdUrl xmlns="f66da2ca-f37c-4205-929f-e8e9af1907d3">
      <Url>https://intranet.wei.wisc.edu/glbrc/doe/_layouts/15/DocIdRedir.aspx?ID=HUBDOC-169-683</Url>
      <Description>HUBDOC-169-683</Description>
    </_dlc_DocIdUrl>
    <_dlc_DocIdPersistId xmlns="f66da2ca-f37c-4205-929f-e8e9af1907d3">false</_dlc_DocIdPersistI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64B81CB5A84D8992C1DDBD34D590" ma:contentTypeVersion="0" ma:contentTypeDescription="Create a new document." ma:contentTypeScope="" ma:versionID="6738319440a0d4a8b574b44f29c8374c">
  <xsd:schema xmlns:xsd="http://www.w3.org/2001/XMLSchema" xmlns:xs="http://www.w3.org/2001/XMLSchema" xmlns:p="http://schemas.microsoft.com/office/2006/metadata/properties" xmlns:ns1="http://schemas.microsoft.com/sharepoint/v3" xmlns:ns2="f66da2ca-f37c-4205-929f-e8e9af1907d3" xmlns:ns3="598d3dbc-fa83-42fa-b207-889270677883" targetNamespace="http://schemas.microsoft.com/office/2006/metadata/properties" ma:root="true" ma:fieldsID="6ee46b2ab99f8bb7e069b4b66d7ecdec" ns1:_="" ns2:_="" ns3:_="">
    <xsd:import namespace="http://schemas.microsoft.com/sharepoint/v3"/>
    <xsd:import namespace="f66da2ca-f37c-4205-929f-e8e9af1907d3"/>
    <xsd:import namespace="598d3dbc-fa83-42fa-b207-88927067788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Comments_x002c__x0020_Notes_x002c__x0020_et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da2ca-f37c-4205-929f-e8e9af1907d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8627bd82-0569-4858-99f3-d7174152a40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52eabb01-f6f8-4398-a964-66c8658a72c0}" ma:internalName="TaxCatchAll" ma:showField="CatchAllData" ma:web="f66da2ca-f37c-4205-929f-e8e9af190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d3dbc-fa83-42fa-b207-889270677883" elementFormDefault="qualified">
    <xsd:import namespace="http://schemas.microsoft.com/office/2006/documentManagement/types"/>
    <xsd:import namespace="http://schemas.microsoft.com/office/infopath/2007/PartnerControls"/>
    <xsd:element name="Comments_x002c__x0020_Notes_x002c__x0020_etc" ma:index="16" nillable="true" ma:displayName="Comments, Notes, etc" ma:internalName="Comments_x002c__x0020_Notes_x002c__x0020_etc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3A89BB-3228-4566-B5DE-ED801792271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5E273A0-DD58-4D63-AD59-E4FD25EB50A2}">
  <ds:schemaRefs>
    <ds:schemaRef ds:uri="http://schemas.microsoft.com/office/2006/metadata/properties"/>
    <ds:schemaRef ds:uri="http://schemas.microsoft.com/office/infopath/2007/PartnerControls"/>
    <ds:schemaRef ds:uri="f66da2ca-f37c-4205-929f-e8e9af1907d3"/>
    <ds:schemaRef ds:uri="598d3dbc-fa83-42fa-b207-889270677883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5EDED528-518D-4C69-AD84-97438F549D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da2ca-f37c-4205-929f-e8e9af1907d3"/>
    <ds:schemaRef ds:uri="598d3dbc-fa83-42fa-b207-889270677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CE68956-2A2F-4AF9-A683-C63B389D65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7688</TotalTime>
  <Words>246</Words>
  <Application>Microsoft Macintosh PowerPoint</Application>
  <PresentationFormat>On-screen Show (4:3)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Wingdings</vt:lpstr>
      <vt:lpstr>Office Theme</vt:lpstr>
      <vt:lpstr>PowerPoint Presentation</vt:lpstr>
    </vt:vector>
  </TitlesOfParts>
  <Company>US Department of Energy (SC)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BER</dc:title>
  <dc:creator>palmian</dc:creator>
  <cp:lastModifiedBy>Matthew Wisniewski</cp:lastModifiedBy>
  <cp:revision>860</cp:revision>
  <dcterms:created xsi:type="dcterms:W3CDTF">2010-02-04T19:54:00Z</dcterms:created>
  <dcterms:modified xsi:type="dcterms:W3CDTF">2019-05-09T17:21:48Z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0x010100247064B81CB5A84D8992C1DDBD34D590</vt:lpwstr>
  </property>
  <property fmtid="{D5CDD505-2E9C-101B-9397-08002B2CF9AE}" pid="3" name="_dlc_DocIdItemGuid">
    <vt:lpwstr>eb988755-fd6d-457c-8dc1-278ab8380cda</vt:lpwstr>
  </property>
  <property fmtid="{D5CDD505-2E9C-101B-9397-08002B2CF9AE}" pid="4" name="TaxKeyword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emplateUrl">
    <vt:lpwstr/>
  </property>
</Properties>
</file>