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934" autoAdjust="0"/>
    <p:restoredTop sz="97182" autoAdjust="0"/>
  </p:normalViewPr>
  <p:slideViewPr>
    <p:cSldViewPr>
      <p:cViewPr>
        <p:scale>
          <a:sx n="112" d="100"/>
          <a:sy n="112" d="100"/>
        </p:scale>
        <p:origin x="-1232" y="-160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5/21/15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5/21/15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tiff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76200"/>
            <a:ext cx="647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/>
              <a:t>Active site and laminarin hydrolysis in glycoside hydrolase family 55 (GH55)</a:t>
            </a:r>
            <a:endParaRPr lang="en-US" sz="22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1722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Bianchetti</a:t>
            </a:r>
            <a:r>
              <a:rPr lang="en-US" sz="1200" dirty="0" smtClean="0"/>
              <a:t> CM, </a:t>
            </a:r>
            <a:r>
              <a:rPr lang="en-US" sz="1200" dirty="0" err="1" smtClean="0"/>
              <a:t>Takasuka</a:t>
            </a:r>
            <a:r>
              <a:rPr lang="en-US" sz="1200" dirty="0" smtClean="0"/>
              <a:t> TE, Deutsch S, </a:t>
            </a:r>
            <a:r>
              <a:rPr lang="en-US" sz="1200" dirty="0" err="1" smtClean="0"/>
              <a:t>Udell</a:t>
            </a:r>
            <a:r>
              <a:rPr lang="en-US" sz="1200" dirty="0" smtClean="0"/>
              <a:t> HS, </a:t>
            </a:r>
            <a:r>
              <a:rPr lang="en-US" sz="1200" dirty="0" err="1" smtClean="0"/>
              <a:t>Yik</a:t>
            </a:r>
            <a:r>
              <a:rPr lang="en-US" sz="1200" dirty="0" smtClean="0"/>
              <a:t> EJ, </a:t>
            </a:r>
            <a:r>
              <a:rPr lang="en-US" sz="1200" dirty="0" err="1" smtClean="0"/>
              <a:t>Bergeman</a:t>
            </a:r>
            <a:r>
              <a:rPr lang="en-US" sz="1200" dirty="0" smtClean="0"/>
              <a:t> LF, Fox BG. “Active Site and </a:t>
            </a:r>
            <a:r>
              <a:rPr lang="en-US" sz="1200" dirty="0" err="1" smtClean="0"/>
              <a:t>Laminarin</a:t>
            </a:r>
            <a:r>
              <a:rPr lang="en-US" sz="1200" dirty="0" smtClean="0"/>
              <a:t> Binding in Glycoside Hydrolase Family 55”. Journal of Biological Chemistry (2015). 290 (19):11819.</a:t>
            </a:r>
            <a:endParaRPr lang="en-US" sz="12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1066800"/>
            <a:ext cx="5029200" cy="638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550" dirty="0" smtClean="0">
                <a:latin typeface="+mn-lt"/>
              </a:rPr>
              <a:t>Determine the structure, mechanism and breadth of natural reactivity in the GH55 enzyme family</a:t>
            </a:r>
            <a:endParaRPr lang="en-US" sz="17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1654076"/>
            <a:ext cx="5029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283464" indent="-283464">
              <a:buFont typeface="Wingdings" pitchFamily="2" charset="2"/>
              <a:buChar char="Ø"/>
            </a:pPr>
            <a:r>
              <a:rPr lang="en-US" sz="1550" dirty="0" smtClean="0">
                <a:latin typeface="Calibri"/>
                <a:cs typeface="Calibri"/>
              </a:rPr>
              <a:t>Collaboration of GLBRC and JGI; X-ray diffraction data collected at DOE Argonne National Laboratory</a:t>
            </a:r>
          </a:p>
          <a:p>
            <a:pPr marL="283464" indent="-283464">
              <a:buFont typeface="Wingdings" pitchFamily="2" charset="2"/>
              <a:buChar char="Ø"/>
            </a:pPr>
            <a:r>
              <a:rPr lang="en-US" sz="1550" dirty="0" smtClean="0">
                <a:latin typeface="Calibri"/>
                <a:cs typeface="Calibri"/>
              </a:rPr>
              <a:t>High resolution crystal structures with substrates bound and ensemble refinement suggest a simple new mechanism for promoting processive reactivity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550" dirty="0" smtClean="0">
                <a:latin typeface="Calibri"/>
                <a:cs typeface="Calibri"/>
              </a:rPr>
              <a:t>Active site architecture defines an exo-glucanase mechanism and gives high tolerance for branching found in natural </a:t>
            </a:r>
            <a:r>
              <a:rPr lang="en-US" sz="1550" dirty="0" smtClean="0">
                <a:latin typeface="Symbol" charset="2"/>
                <a:cs typeface="Symbol" charset="2"/>
              </a:rPr>
              <a:t>b</a:t>
            </a:r>
            <a:r>
              <a:rPr lang="en-US" sz="1550" dirty="0" smtClean="0">
                <a:latin typeface="Calibri"/>
                <a:cs typeface="Calibri"/>
              </a:rPr>
              <a:t>-1,3-glucans such as kelp laminarin</a:t>
            </a:r>
            <a:endParaRPr lang="en-US" sz="1550" dirty="0">
              <a:latin typeface="Calibri"/>
              <a:cs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3913632"/>
            <a:ext cx="5029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50" dirty="0" smtClean="0">
                <a:latin typeface="+mn-lt"/>
              </a:rPr>
              <a:t>Gene synthesis and automated protein translation assigned function to 20% of the GH55 family; this is a new way to annotate bioenergy phylogenetic space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50" dirty="0">
                <a:latin typeface="+mn-lt"/>
              </a:rPr>
              <a:t>Broad range of properties including optima for pH, temperature and rates identified in natural enzymes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50" dirty="0">
                <a:latin typeface="+mn-lt"/>
              </a:rPr>
              <a:t>Best enzymes are highly efficient in hydrolyzing laminarin (found in kelp, a potential bioenergy crop) into simple sugars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81000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April 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3" name="Picture 2" descr="JBC_final2.t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546" y="1371600"/>
            <a:ext cx="3734054" cy="45720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Final version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HUBDOC-169-485</_dlc_DocId>
    <_dlc_DocIdUrl xmlns="f66da2ca-f37c-4205-929f-e8e9af1907d3">
      <Url>https://intranet.wei.wisc.edu/glbrc/doe/_layouts/15/DocIdRedir.aspx?ID=HUBDOC-169-485</Url>
      <Description>HUBDOC-169-485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5154004C-EDAF-463F-B79F-FBC8EB0024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16398</TotalTime>
  <Words>228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Matt Wisniewski</cp:lastModifiedBy>
  <cp:revision>886</cp:revision>
  <dcterms:created xsi:type="dcterms:W3CDTF">2010-02-04T19:54:00Z</dcterms:created>
  <dcterms:modified xsi:type="dcterms:W3CDTF">2015-05-21T15:48:34Z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fc783d4c-0ea4-4e76-9fe1-008a6aa99ed0</vt:lpwstr>
  </property>
  <property fmtid="{D5CDD505-2E9C-101B-9397-08002B2CF9AE}" pid="4" name="TaxKeyword">
    <vt:lpwstr/>
  </property>
</Properties>
</file>