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7391" autoAdjust="0"/>
  </p:normalViewPr>
  <p:slideViewPr>
    <p:cSldViewPr snapToGrid="0">
      <p:cViewPr varScale="1">
        <p:scale>
          <a:sx n="132" d="100"/>
          <a:sy n="132" d="100"/>
        </p:scale>
        <p:origin x="256" y="184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9/11/19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9/11/19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361181" y="58468"/>
            <a:ext cx="67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Different biomass pretreatment strategies give different hydrolysis, lignin yields from woody biomass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04" y="6300419"/>
            <a:ext cx="870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A. </a:t>
            </a:r>
            <a:r>
              <a:rPr lang="fr-FR" sz="900" dirty="0" err="1"/>
              <a:t>Bhalla</a:t>
            </a:r>
            <a:r>
              <a:rPr lang="fr-FR" sz="900" dirty="0"/>
              <a:t>, et al. “</a:t>
            </a:r>
            <a:r>
              <a:rPr lang="en-US" sz="900" dirty="0"/>
              <a:t>Performance of three delignifying pretreatments on hardwoods: hydrolysis yields, comprehensive mass balances, and lignin properties</a:t>
            </a:r>
            <a:r>
              <a:rPr lang="fr-FR" sz="900" dirty="0"/>
              <a:t>.” </a:t>
            </a:r>
            <a:r>
              <a:rPr lang="fr-FR" sz="900" i="1" dirty="0" err="1"/>
              <a:t>Biotechnol</a:t>
            </a:r>
            <a:r>
              <a:rPr lang="fr-FR" sz="900" i="1" dirty="0"/>
              <a:t> </a:t>
            </a:r>
            <a:r>
              <a:rPr lang="fr-FR" sz="900" i="1" dirty="0" err="1"/>
              <a:t>Biofuels</a:t>
            </a:r>
            <a:r>
              <a:rPr lang="fr-FR" sz="900" dirty="0"/>
              <a:t> (2019) </a:t>
            </a:r>
            <a:r>
              <a:rPr lang="fr-FR" sz="900" b="1" dirty="0"/>
              <a:t>12</a:t>
            </a:r>
            <a:r>
              <a:rPr lang="fr-FR" sz="900" dirty="0"/>
              <a:t>, 213 [DOI: 10.1186/s13068-019-1546-0]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004" y="2164126"/>
            <a:ext cx="3649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Assess three pretreatments under investigation at the DOE Bioenergy Research Centers in a side-by-side comparison of performance on model bioenergy hardwoods.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069" y="5081988"/>
            <a:ext cx="86402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Overall, the three pretreatments highlighted in this study showed different capabilities to reduce biomass recalcitrance to achieve high enzymatic hydrolysis yields, and to produce lignin fractions suitable for valorization.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Different pretreatment strategies may give preferred outcomes depending on specific project goals and anticipated further use of the material (specifically the chemical uses of the produced lignin fractions).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September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069" y="3304704"/>
            <a:ext cx="877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dirty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Employed three pretreatments: co-solvent-                                                                                                                 enhanced lignocellulosic fractionation (CELF), ionic liquid using potentially biomass-derived components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cholinium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lysinate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or [Ch][Lys]), and two-stage copper-catalyzed alkaline hydrogen peroxide (Cu-AHP).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Evaluated susceptibility of pretreated biomass to further breakdown by cellulolytic enzymes.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Performed detailed mass balances on material passing through each of the three processes.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Characterized the yields, structural properties, and susceptibility of the pretreatment-soluble lignin fractions for depolymerization to aromatic monomers.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8822E9-52FA-5945-9F04-1D20470B53CC}"/>
              </a:ext>
            </a:extLst>
          </p:cNvPr>
          <p:cNvSpPr txBox="1"/>
          <p:nvPr/>
        </p:nvSpPr>
        <p:spPr>
          <a:xfrm>
            <a:off x="4016024" y="3117851"/>
            <a:ext cx="50327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b="1" i="1" dirty="0"/>
              <a:t>Performance of Cu-AHP, CELF, and [Ch][Lys] pretreatments. </a:t>
            </a:r>
            <a:r>
              <a:rPr lang="en-US" sz="900" i="1" dirty="0"/>
              <a:t>A) Enzymatic hydrolysis yields from glucose from pretreated hybrid poplar as a function of enzyme loading. B) Correlation between aromatic monomer yields from poplar or eucalyptus lignin by quantitative </a:t>
            </a:r>
            <a:r>
              <a:rPr lang="en-US" sz="900" i="1" dirty="0" err="1"/>
              <a:t>thioacidolysis</a:t>
            </a:r>
            <a:r>
              <a:rPr lang="en-US" sz="900" i="1" dirty="0"/>
              <a:t> and </a:t>
            </a:r>
            <a:r>
              <a:rPr lang="en-US" sz="900" dirty="0"/>
              <a:t>the β-</a:t>
            </a:r>
            <a:r>
              <a:rPr lang="en-US" sz="900" i="1" dirty="0"/>
              <a:t>O-4 content of pretreatment-solubilized and recovered lignin as determined by </a:t>
            </a:r>
            <a:r>
              <a:rPr lang="en-US" sz="900" i="1" baseline="30000" dirty="0"/>
              <a:t>13</a:t>
            </a:r>
            <a:r>
              <a:rPr lang="en-US" sz="900" i="1" dirty="0"/>
              <a:t>C NMR.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40DC8D-FF8D-CB40-909F-7723E21AF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78" y="1365681"/>
            <a:ext cx="3042579" cy="65669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388320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2E865A-D63B-6D4F-8E52-60B39E653D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51" b="10714"/>
          <a:stretch/>
        </p:blipFill>
        <p:spPr>
          <a:xfrm>
            <a:off x="1837233" y="822960"/>
            <a:ext cx="2007957" cy="73152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E5901-7DCC-9B41-B363-4AF7BCBBC8EB}"/>
              </a:ext>
            </a:extLst>
          </p:cNvPr>
          <p:cNvGrpSpPr/>
          <p:nvPr/>
        </p:nvGrpSpPr>
        <p:grpSpPr>
          <a:xfrm>
            <a:off x="3666356" y="587202"/>
            <a:ext cx="5331803" cy="2508095"/>
            <a:chOff x="3666356" y="741202"/>
            <a:chExt cx="5331803" cy="250809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2A343E-8454-064B-A602-1840E72169D0}"/>
                </a:ext>
              </a:extLst>
            </p:cNvPr>
            <p:cNvGrpSpPr/>
            <p:nvPr/>
          </p:nvGrpSpPr>
          <p:grpSpPr>
            <a:xfrm>
              <a:off x="3666356" y="741202"/>
              <a:ext cx="5331803" cy="2508095"/>
              <a:chOff x="2624667" y="533400"/>
              <a:chExt cx="4157134" cy="195552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26E2E7B-3DAA-0345-A3F4-7BFE6A33E31A}"/>
                  </a:ext>
                </a:extLst>
              </p:cNvPr>
              <p:cNvGrpSpPr/>
              <p:nvPr/>
            </p:nvGrpSpPr>
            <p:grpSpPr>
              <a:xfrm>
                <a:off x="2624667" y="533400"/>
                <a:ext cx="1999905" cy="1955527"/>
                <a:chOff x="2624667" y="533400"/>
                <a:chExt cx="1999905" cy="1955527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362502F-C3E2-7843-BF55-87BFB7AB8908}"/>
                    </a:ext>
                  </a:extLst>
                </p:cNvPr>
                <p:cNvSpPr txBox="1"/>
                <p:nvPr/>
              </p:nvSpPr>
              <p:spPr>
                <a:xfrm>
                  <a:off x="2624667" y="533400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B713FAA9-FBD4-B14F-BA3E-7C07230D44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744" t="11731" r="48980" b="67525"/>
                <a:stretch/>
              </p:blipFill>
              <p:spPr>
                <a:xfrm>
                  <a:off x="2908017" y="804564"/>
                  <a:ext cx="1716555" cy="142260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421F9F4-CE64-C249-9683-009CC6C1DC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489" t="53609" r="50861" b="42866"/>
                <a:stretch/>
              </p:blipFill>
              <p:spPr>
                <a:xfrm>
                  <a:off x="2969604" y="2247223"/>
                  <a:ext cx="1581150" cy="241704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E2D33B7-8C35-5F42-AD25-1326920B39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20" t="11732" r="14698" b="66580"/>
              <a:stretch/>
            </p:blipFill>
            <p:spPr>
              <a:xfrm>
                <a:off x="4669401" y="822960"/>
                <a:ext cx="2112400" cy="1620526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44E0CF-F351-2D45-B11F-918A3E37A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56" t="44815" r="23043" b="50000"/>
            <a:stretch/>
          </p:blipFill>
          <p:spPr>
            <a:xfrm>
              <a:off x="5514278" y="2250753"/>
              <a:ext cx="666864" cy="4787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77FB78-A783-CE4B-A84C-DC98B4C3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31" t="16810" r="17192" b="73682"/>
            <a:stretch/>
          </p:blipFill>
          <p:spPr>
            <a:xfrm rot="5400000">
              <a:off x="4993396" y="893531"/>
              <a:ext cx="140011" cy="71453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HUBDOC-169-706</_dlc_DocId>
    <_dlc_DocIdUrl xmlns="f66da2ca-f37c-4205-929f-e8e9af1907d3">
      <Url>https://intranet.wei.wisc.edu/glbrc/doe/_layouts/15/DocIdRedir.aspx?ID=HUBDOC-169-706</Url>
      <Description>HUBDOC-169-706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22210</TotalTime>
  <Words>291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Matthew Wisniewski</cp:lastModifiedBy>
  <cp:revision>1195</cp:revision>
  <dcterms:created xsi:type="dcterms:W3CDTF">2010-02-04T19:54:00Z</dcterms:created>
  <dcterms:modified xsi:type="dcterms:W3CDTF">2019-09-11T19:20:32Z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0a8b8744-8c54-4d0f-a51a-50174804670b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