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7"/>
  </p:notesMasterIdLst>
  <p:handoutMasterIdLst>
    <p:handoutMasterId r:id="rId8"/>
  </p:handoutMasterIdLst>
  <p:sldIdLst>
    <p:sldId id="437" r:id="rId6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475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28AA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4976" autoAdjust="0"/>
    <p:restoredTop sz="95747" autoAdjust="0"/>
  </p:normalViewPr>
  <p:slideViewPr>
    <p:cSldViewPr>
      <p:cViewPr>
        <p:scale>
          <a:sx n="147" d="100"/>
          <a:sy n="147" d="100"/>
        </p:scale>
        <p:origin x="1536" y="-120"/>
      </p:cViewPr>
      <p:guideLst>
        <p:guide orient="horz" pos="2160"/>
        <p:guide pos="475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100" d="100"/>
          <a:sy n="100" d="100"/>
        </p:scale>
        <p:origin x="-1110" y="-7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0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840" cy="464820"/>
          </a:xfrm>
          <a:prstGeom prst="rect">
            <a:avLst/>
          </a:prstGeom>
        </p:spPr>
        <p:txBody>
          <a:bodyPr vert="horz" lIns="93167" tIns="46584" rIns="93167" bIns="4658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67" tIns="46584" rIns="93167" bIns="4658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1933470-C82D-4D91-BC44-EDDF0F3DAA3C}" type="datetimeFigureOut">
              <a:rPr lang="en-US"/>
              <a:pPr>
                <a:defRPr/>
              </a:pPr>
              <a:t>2/23/18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967"/>
            <a:ext cx="3037840" cy="464820"/>
          </a:xfrm>
          <a:prstGeom prst="rect">
            <a:avLst/>
          </a:prstGeom>
        </p:spPr>
        <p:txBody>
          <a:bodyPr vert="horz" lIns="93167" tIns="46584" rIns="93167" bIns="4658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67" tIns="46584" rIns="93167" bIns="4658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DC09BA1-F2D0-444F-980D-8F03A3EE7AE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3690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840" cy="464820"/>
          </a:xfrm>
          <a:prstGeom prst="rect">
            <a:avLst/>
          </a:prstGeom>
        </p:spPr>
        <p:txBody>
          <a:bodyPr vert="horz" lIns="93167" tIns="46584" rIns="93167" bIns="4658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67" tIns="46584" rIns="93167" bIns="4658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1BB9D18-7567-4D19-8665-5AE6C32131D1}" type="datetimeFigureOut">
              <a:rPr lang="en-US"/>
              <a:pPr>
                <a:defRPr/>
              </a:pPr>
              <a:t>2/23/18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7" tIns="46584" rIns="93167" bIns="46584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67" tIns="46584" rIns="93167" bIns="46584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967"/>
            <a:ext cx="3037840" cy="464820"/>
          </a:xfrm>
          <a:prstGeom prst="rect">
            <a:avLst/>
          </a:prstGeom>
        </p:spPr>
        <p:txBody>
          <a:bodyPr vert="horz" lIns="93167" tIns="46584" rIns="93167" bIns="4658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US" dirty="0"/>
              <a:t>June 13-15, 2011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67" tIns="46584" rIns="93167" bIns="4658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349337F-5096-4607-B08E-5CD7BA64E5E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9943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A3CBC3-7A8E-4EEE-BFC3-2F119B620096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700" b="1" dirty="0"/>
              <a:t>Notes:</a:t>
            </a:r>
          </a:p>
          <a:p>
            <a:pPr eaLnBrk="1" hangingPunct="1">
              <a:lnSpc>
                <a:spcPct val="80000"/>
              </a:lnSpc>
            </a:pPr>
            <a:r>
              <a:rPr lang="en-US" sz="700" b="0" dirty="0"/>
              <a:t>text</a:t>
            </a:r>
          </a:p>
          <a:p>
            <a:pPr eaLnBrk="1" hangingPunct="1">
              <a:lnSpc>
                <a:spcPct val="80000"/>
              </a:lnSpc>
            </a:pPr>
            <a:endParaRPr lang="en-US" sz="700" b="1" dirty="0"/>
          </a:p>
          <a:p>
            <a:pPr eaLnBrk="1" hangingPunct="1">
              <a:lnSpc>
                <a:spcPct val="80000"/>
              </a:lnSpc>
            </a:pPr>
            <a:r>
              <a:rPr lang="en-US" sz="700" b="1" dirty="0"/>
              <a:t>Title again</a:t>
            </a:r>
            <a:r>
              <a:rPr lang="en-US" sz="700" b="1" baseline="0" dirty="0"/>
              <a:t>:</a:t>
            </a:r>
            <a:endParaRPr lang="en-US" sz="700" b="1" dirty="0"/>
          </a:p>
          <a:p>
            <a:pPr eaLnBrk="1" hangingPunct="1">
              <a:lnSpc>
                <a:spcPct val="80000"/>
              </a:lnSpc>
            </a:pPr>
            <a:r>
              <a:rPr lang="en-US" sz="700" dirty="0"/>
              <a:t>Text 1-2 sentence summary?</a:t>
            </a:r>
          </a:p>
        </p:txBody>
      </p:sp>
    </p:spTree>
    <p:extLst>
      <p:ext uri="{BB962C8B-B14F-4D97-AF65-F5344CB8AC3E}">
        <p14:creationId xmlns:p14="http://schemas.microsoft.com/office/powerpoint/2010/main" val="3392905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 userDrawn="1"/>
        </p:nvSpPr>
        <p:spPr bwMode="auto">
          <a:xfrm>
            <a:off x="0" y="6634163"/>
            <a:ext cx="2333625" cy="2286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7"/>
          <p:cNvSpPr/>
          <p:nvPr userDrawn="1"/>
        </p:nvSpPr>
        <p:spPr bwMode="auto">
          <a:xfrm>
            <a:off x="2360613" y="6634163"/>
            <a:ext cx="6784975" cy="2286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235"/>
          <p:cNvSpPr>
            <a:spLocks noChangeArrowheads="1"/>
          </p:cNvSpPr>
          <p:nvPr userDrawn="1"/>
        </p:nvSpPr>
        <p:spPr bwMode="auto">
          <a:xfrm>
            <a:off x="2398713" y="6646863"/>
            <a:ext cx="6588125" cy="2111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71450" indent="-171450" algn="r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bg1"/>
                </a:solidFill>
                <a:latin typeface="+mn-lt"/>
                <a:ea typeface="Rod"/>
                <a:cs typeface="Rod"/>
              </a:rPr>
              <a:t>Department of Energy  •  Office of Science  •  Biological and Environmental Research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/>
          <p:nvPr userDrawn="1"/>
        </p:nvSpPr>
        <p:spPr bwMode="auto">
          <a:xfrm>
            <a:off x="0" y="6634163"/>
            <a:ext cx="2333625" cy="2286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2360613" y="6634163"/>
            <a:ext cx="6784975" cy="2286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235"/>
          <p:cNvSpPr>
            <a:spLocks noChangeArrowheads="1"/>
          </p:cNvSpPr>
          <p:nvPr userDrawn="1"/>
        </p:nvSpPr>
        <p:spPr bwMode="auto">
          <a:xfrm>
            <a:off x="2398713" y="6646863"/>
            <a:ext cx="6588125" cy="2111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71450" indent="-171450" algn="r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bg1"/>
                </a:solidFill>
                <a:latin typeface="+mn-lt"/>
                <a:ea typeface="Rod"/>
                <a:cs typeface="Rod"/>
              </a:rPr>
              <a:t>Department of Energy  •  Office of Science  •  Biological and Environmental Research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FA98C-247A-46F9-A17E-E1108870C46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/>
          <p:nvPr userDrawn="1"/>
        </p:nvSpPr>
        <p:spPr bwMode="auto">
          <a:xfrm>
            <a:off x="2360613" y="6634163"/>
            <a:ext cx="6784975" cy="2286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" name="Rectangle 8"/>
          <p:cNvSpPr/>
          <p:nvPr userDrawn="1"/>
        </p:nvSpPr>
        <p:spPr bwMode="auto">
          <a:xfrm>
            <a:off x="0" y="6629400"/>
            <a:ext cx="2333625" cy="2286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Rectangle 235"/>
          <p:cNvSpPr>
            <a:spLocks noChangeArrowheads="1"/>
          </p:cNvSpPr>
          <p:nvPr/>
        </p:nvSpPr>
        <p:spPr bwMode="auto">
          <a:xfrm>
            <a:off x="2386013" y="6635750"/>
            <a:ext cx="6600825" cy="2111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71450" indent="-171450" algn="r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bg1"/>
                </a:solidFill>
                <a:latin typeface="+mn-lt"/>
                <a:ea typeface="Rod"/>
                <a:cs typeface="Rod"/>
              </a:rPr>
              <a:t>Department of Energy  •  Office of Science  •  Biological and Environmental Research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451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CD4BD2A-A61B-43C4-A97F-6D47483509E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7" r:id="rId1"/>
    <p:sldLayoutId id="2147484088" r:id="rId2"/>
    <p:sldLayoutId id="2147484092" r:id="rId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tiff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5" name="Text Box 9"/>
          <p:cNvSpPr txBox="1">
            <a:spLocks noChangeArrowheads="1"/>
          </p:cNvSpPr>
          <p:nvPr/>
        </p:nvSpPr>
        <p:spPr bwMode="auto">
          <a:xfrm>
            <a:off x="365125" y="8747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b="0" dirty="0"/>
          </a:p>
        </p:txBody>
      </p:sp>
      <p:sp>
        <p:nvSpPr>
          <p:cNvPr id="12299" name="Text Box 50"/>
          <p:cNvSpPr txBox="1">
            <a:spLocks noChangeArrowheads="1"/>
          </p:cNvSpPr>
          <p:nvPr/>
        </p:nvSpPr>
        <p:spPr bwMode="auto">
          <a:xfrm>
            <a:off x="365125" y="8747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b="0" dirty="0"/>
          </a:p>
        </p:txBody>
      </p:sp>
      <p:sp>
        <p:nvSpPr>
          <p:cNvPr id="5" name="TextBox 4"/>
          <p:cNvSpPr txBox="1"/>
          <p:nvPr/>
        </p:nvSpPr>
        <p:spPr>
          <a:xfrm>
            <a:off x="2514600" y="16101"/>
            <a:ext cx="662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+mn-lt"/>
              </a:rPr>
              <a:t>Combining Pretreatment with Modified Poplar </a:t>
            </a:r>
          </a:p>
          <a:p>
            <a:r>
              <a:rPr lang="en-US" sz="2400" b="1" dirty="0">
                <a:latin typeface="+mn-lt"/>
              </a:rPr>
              <a:t>Increases Sugar Yields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400" y="6259771"/>
            <a:ext cx="861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/>
              <a:t>Bhalla</a:t>
            </a:r>
            <a:r>
              <a:rPr lang="en-US" sz="900" dirty="0"/>
              <a:t>, A. et al. “Engineered lignin in poplar biomass facilitates Cu-catalyzed alkaline-oxidative pretreatment.” </a:t>
            </a:r>
            <a:r>
              <a:rPr lang="en-US" sz="900" i="1" dirty="0"/>
              <a:t>ACS Sustainable Chemistry &amp; Engineering. </a:t>
            </a:r>
            <a:r>
              <a:rPr lang="en-US" sz="900" dirty="0"/>
              <a:t>DOI:</a:t>
            </a:r>
            <a:r>
              <a:rPr lang="en-US" sz="900" b="1" dirty="0"/>
              <a:t> </a:t>
            </a:r>
            <a:r>
              <a:rPr lang="en-US" sz="900" dirty="0"/>
              <a:t>10.1021/acssuschemeng.7b02067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3502" y="2578396"/>
            <a:ext cx="480212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u="sng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Approach  </a:t>
            </a:r>
            <a:endParaRPr lang="en-US" sz="1200" b="1" u="sng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pPr lvl="0" algn="just">
              <a:buFont typeface="Wingdings" pitchFamily="2" charset="2"/>
              <a:buChar char="Ø"/>
            </a:pPr>
            <a:r>
              <a:rPr lang="en-US" sz="1200" dirty="0"/>
              <a:t> </a:t>
            </a:r>
            <a:r>
              <a:rPr lang="en-US" sz="1400" dirty="0">
                <a:latin typeface="+mn-lt"/>
              </a:rPr>
              <a:t>Compare untransformed WT poplar to Line 7 zip-lignin poplar, which produces ester bonds in the lignin backbone, making it amenable to Cu-AHP deconstruction. </a:t>
            </a:r>
          </a:p>
          <a:p>
            <a:pPr lvl="0" algn="just">
              <a:buFont typeface="Wingdings" pitchFamily="2" charset="2"/>
              <a:buChar char="Ø"/>
            </a:pPr>
            <a:r>
              <a:rPr lang="en-US" sz="1400" dirty="0">
                <a:latin typeface="+mn-lt"/>
              </a:rPr>
              <a:t> Reduce inputs during Cu-AHP (</a:t>
            </a:r>
            <a:r>
              <a:rPr lang="en-US" sz="1400" dirty="0" err="1">
                <a:latin typeface="+mn-lt"/>
              </a:rPr>
              <a:t>bipyridine</a:t>
            </a:r>
            <a:r>
              <a:rPr lang="en-US" sz="1400" dirty="0">
                <a:latin typeface="+mn-lt"/>
              </a:rPr>
              <a:t> and hydrogen peroxide) and enzymes during hydrolysis, then quantify sugar yields.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3502" y="4266432"/>
            <a:ext cx="6925002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u="sng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Result/Impacts</a:t>
            </a:r>
            <a:endParaRPr lang="en-US" sz="1200" b="1" u="sng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400" dirty="0">
                <a:latin typeface="+mj-lt"/>
                <a:cs typeface="Calibri" panose="020F0502020204030204" pitchFamily="34" charset="0"/>
              </a:rPr>
              <a:t>Following Cu-AHP pretreatment and enzymatic hydrolysis, improved glucose yields were observed for zip-lignin Line 7 poplar (85%) compared to untransformed WT poplar (77%).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400" dirty="0">
                <a:latin typeface="+mj-lt"/>
              </a:rPr>
              <a:t>When zip-lignin Line 7 poplar was used as the feedstock, </a:t>
            </a:r>
            <a:r>
              <a:rPr lang="en-US" sz="1400" dirty="0" err="1">
                <a:latin typeface="+mj-lt"/>
              </a:rPr>
              <a:t>bipyridine</a:t>
            </a:r>
            <a:r>
              <a:rPr lang="en-US" sz="1400" dirty="0">
                <a:latin typeface="+mj-lt"/>
              </a:rPr>
              <a:t> (a) hydrogen peroxide (b), and enzyme loadings (c) could all be substantially reduced while still maintaining high glucose yields.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400" dirty="0">
                <a:latin typeface="+mj-lt"/>
              </a:rPr>
              <a:t>This validates the potential of zip-lignin poplar as a feedstock for the advanced biofuel and </a:t>
            </a:r>
            <a:r>
              <a:rPr lang="en-US" sz="1400" dirty="0" err="1">
                <a:latin typeface="+mj-lt"/>
              </a:rPr>
              <a:t>bioproduct</a:t>
            </a:r>
            <a:r>
              <a:rPr lang="en-US" sz="1400" dirty="0">
                <a:latin typeface="+mj-lt"/>
              </a:rPr>
              <a:t> industry.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BRC Science Highlight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415498"/>
            <a:ext cx="1728787" cy="76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235"/>
          <p:cNvSpPr>
            <a:spLocks noChangeArrowheads="1"/>
          </p:cNvSpPr>
          <p:nvPr/>
        </p:nvSpPr>
        <p:spPr bwMode="auto">
          <a:xfrm>
            <a:off x="-34925" y="6646863"/>
            <a:ext cx="2320925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71450" indent="-171450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bg1"/>
                </a:solidFill>
                <a:latin typeface="+mn-lt"/>
                <a:ea typeface="Rod"/>
                <a:cs typeface="Rod"/>
              </a:rPr>
              <a:t>	GLBRC February 2018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6B5292-EBC9-244F-8E2B-D0F943EAD0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8264" y="2352374"/>
            <a:ext cx="1920240" cy="18966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C338C8-E462-CC46-93B3-FD0643A6A5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1525" y="2358110"/>
            <a:ext cx="1920240" cy="18678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B1C2AE1-5183-0C48-8024-3E77E4E065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9537" y="4224024"/>
            <a:ext cx="1920240" cy="19506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88B1A6E-F2B4-604D-81CF-76652849FBE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14" b="7129"/>
          <a:stretch/>
        </p:blipFill>
        <p:spPr>
          <a:xfrm>
            <a:off x="5270225" y="1251305"/>
            <a:ext cx="3657600" cy="1143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3502" y="1259064"/>
            <a:ext cx="477567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u="sng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Objective</a:t>
            </a:r>
            <a:r>
              <a:rPr lang="en-US" dirty="0">
                <a:latin typeface="+mn-lt"/>
              </a:rPr>
              <a:t> </a:t>
            </a:r>
          </a:p>
          <a:p>
            <a:pPr algn="just"/>
            <a:r>
              <a:rPr lang="en-US" sz="1400" dirty="0">
                <a:latin typeface="+mn-lt"/>
              </a:rPr>
              <a:t>Evaluate the effectiveness of the Cu-AHP pretreatment process on genetically-modified Zip-lignin™ poplar with the goal of developing  economically-sustainable deconstruction processes for woody biomass. </a:t>
            </a:r>
          </a:p>
        </p:txBody>
      </p:sp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KeywordTaxHTField xmlns="f66da2ca-f37c-4205-929f-e8e9af1907d3">
      <Terms xmlns="http://schemas.microsoft.com/office/infopath/2007/PartnerControls"/>
    </TaxKeywordTaxHTField>
    <TaxCatchAll xmlns="f66da2ca-f37c-4205-929f-e8e9af1907d3"/>
    <Comments_x002c__x0020_Notes_x002c__x0020_etc xmlns="598d3dbc-fa83-42fa-b207-889270677883" xsi:nil="true"/>
    <PublishingExpirationDate xmlns="http://schemas.microsoft.com/sharepoint/v3" xsi:nil="true"/>
    <PublishingStartDate xmlns="http://schemas.microsoft.com/sharepoint/v3" xsi:nil="true"/>
    <_dlc_DocId xmlns="f66da2ca-f37c-4205-929f-e8e9af1907d3">HUBDOC-169-634</_dlc_DocId>
    <_dlc_DocIdUrl xmlns="f66da2ca-f37c-4205-929f-e8e9af1907d3">
      <Url>https://intranet.wei.wisc.edu/glbrc/doe/_layouts/15/DocIdRedir.aspx?ID=HUBDOC-169-634</Url>
      <Description>HUBDOC-169-634</Description>
    </_dlc_DocIdUrl>
    <_dlc_DocIdPersistId xmlns="f66da2ca-f37c-4205-929f-e8e9af1907d3">false</_dlc_DocIdPersistId>
  </documentManagement>
</p:properti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47064B81CB5A84D8992C1DDBD34D590" ma:contentTypeVersion="0" ma:contentTypeDescription="Create a new document." ma:contentTypeScope="" ma:versionID="6738319440a0d4a8b574b44f29c8374c">
  <xsd:schema xmlns:xsd="http://www.w3.org/2001/XMLSchema" xmlns:xs="http://www.w3.org/2001/XMLSchema" xmlns:p="http://schemas.microsoft.com/office/2006/metadata/properties" xmlns:ns1="http://schemas.microsoft.com/sharepoint/v3" xmlns:ns2="f66da2ca-f37c-4205-929f-e8e9af1907d3" xmlns:ns3="598d3dbc-fa83-42fa-b207-889270677883" targetNamespace="http://schemas.microsoft.com/office/2006/metadata/properties" ma:root="true" ma:fieldsID="6ee46b2ab99f8bb7e069b4b66d7ecdec" ns1:_="" ns2:_="" ns3:_="">
    <xsd:import namespace="http://schemas.microsoft.com/sharepoint/v3"/>
    <xsd:import namespace="f66da2ca-f37c-4205-929f-e8e9af1907d3"/>
    <xsd:import namespace="598d3dbc-fa83-42fa-b207-88927067788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_dlc_DocId" minOccurs="0"/>
                <xsd:element ref="ns2:_dlc_DocIdUrl" minOccurs="0"/>
                <xsd:element ref="ns2:_dlc_DocIdPersistId" minOccurs="0"/>
                <xsd:element ref="ns2:TaxKeywordTaxHTField" minOccurs="0"/>
                <xsd:element ref="ns2:TaxCatchAll" minOccurs="0"/>
                <xsd:element ref="ns3:Comments_x002c__x0020_Notes_x002c__x0020_etc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6da2ca-f37c-4205-929f-e8e9af1907d3" elementFormDefault="qualified">
    <xsd:import namespace="http://schemas.microsoft.com/office/2006/documentManagement/types"/>
    <xsd:import namespace="http://schemas.microsoft.com/office/infopath/2007/PartnerControls"/>
    <xsd:element name="_dlc_DocId" ma:index="10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1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2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KeywordTaxHTField" ma:index="14" nillable="true" ma:taxonomy="true" ma:internalName="TaxKeywordTaxHTField" ma:taxonomyFieldName="TaxKeyword" ma:displayName="Enterprise Keywords" ma:fieldId="{23f27201-bee3-471e-b2e7-b64fd8b7ca38}" ma:taxonomyMulti="true" ma:sspId="8627bd82-0569-4858-99f3-d7174152a405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5" nillable="true" ma:displayName="Taxonomy Catch All Column" ma:hidden="true" ma:list="{52eabb01-f6f8-4398-a964-66c8658a72c0}" ma:internalName="TaxCatchAll" ma:showField="CatchAllData" ma:web="f66da2ca-f37c-4205-929f-e8e9af1907d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8d3dbc-fa83-42fa-b207-889270677883" elementFormDefault="qualified">
    <xsd:import namespace="http://schemas.microsoft.com/office/2006/documentManagement/types"/>
    <xsd:import namespace="http://schemas.microsoft.com/office/infopath/2007/PartnerControls"/>
    <xsd:element name="Comments_x002c__x0020_Notes_x002c__x0020_etc" ma:index="16" nillable="true" ma:displayName="Comments, Notes, etc" ma:internalName="Comments_x002c__x0020_Notes_x002c__x0020_etc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5E273A0-DD58-4D63-AD59-E4FD25EB50A2}">
  <ds:schemaRefs>
    <ds:schemaRef ds:uri="http://schemas.microsoft.com/office/2006/metadata/properties"/>
    <ds:schemaRef ds:uri="http://schemas.microsoft.com/office/infopath/2007/PartnerControls"/>
    <ds:schemaRef ds:uri="f66da2ca-f37c-4205-929f-e8e9af1907d3"/>
    <ds:schemaRef ds:uri="598d3dbc-fa83-42fa-b207-889270677883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D73A89BB-3228-4566-B5DE-ED801792271A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4CE68956-2A2F-4AF9-A683-C63B389D65EE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5EDED528-518D-4C69-AD84-97438F549D7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f66da2ca-f37c-4205-929f-e8e9af1907d3"/>
    <ds:schemaRef ds:uri="598d3dbc-fa83-42fa-b207-88927067788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8007</TotalTime>
  <Words>211</Words>
  <Application>Microsoft Macintosh PowerPoint</Application>
  <PresentationFormat>On-screen Show (4:3)</PresentationFormat>
  <Paragraphs>20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Rod</vt:lpstr>
      <vt:lpstr>Arial</vt:lpstr>
      <vt:lpstr>Calibri</vt:lpstr>
      <vt:lpstr>Times New Roman</vt:lpstr>
      <vt:lpstr>Wingdings</vt:lpstr>
      <vt:lpstr>Office Theme</vt:lpstr>
      <vt:lpstr>PowerPoint Presentation</vt:lpstr>
    </vt:vector>
  </TitlesOfParts>
  <Company>US Department of Energy (SC)</Company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State of BER</dc:title>
  <dc:creator>palmian</dc:creator>
  <cp:lastModifiedBy>Microsoft Office User</cp:lastModifiedBy>
  <cp:revision>861</cp:revision>
  <dcterms:created xsi:type="dcterms:W3CDTF">2010-02-04T19:54:00Z</dcterms:created>
  <dcterms:modified xsi:type="dcterms:W3CDTF">2018-02-23T14:57:23Z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0x010100247064B81CB5A84D8992C1DDBD34D590</vt:lpwstr>
  </property>
  <property fmtid="{D5CDD505-2E9C-101B-9397-08002B2CF9AE}" pid="3" name="_dlc_DocIdItemGuid">
    <vt:lpwstr>59fa87f0-9b87-4373-8374-f369433a5f69</vt:lpwstr>
  </property>
  <property fmtid="{D5CDD505-2E9C-101B-9397-08002B2CF9AE}" pid="4" name="TaxKeyword">
    <vt:lpwstr/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TemplateUrl">
    <vt:lpwstr/>
  </property>
</Properties>
</file>