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0" autoAdjust="0"/>
    <p:restoredTop sz="97203" autoAdjust="0"/>
  </p:normalViewPr>
  <p:slideViewPr>
    <p:cSldViewPr>
      <p:cViewPr varScale="1">
        <p:scale>
          <a:sx n="198" d="100"/>
          <a:sy n="198" d="100"/>
        </p:scale>
        <p:origin x="424" y="18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7/22/15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7/22/15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95329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Metabolism of multiple aromatic compounds in corn </a:t>
            </a:r>
            <a:r>
              <a:rPr lang="en-US" sz="2000" b="1" dirty="0" err="1" smtClean="0">
                <a:latin typeface="+mn-lt"/>
              </a:rPr>
              <a:t>stover</a:t>
            </a:r>
            <a:r>
              <a:rPr lang="en-US" sz="2000" b="1" dirty="0" smtClean="0">
                <a:latin typeface="+mn-lt"/>
              </a:rPr>
              <a:t> </a:t>
            </a:r>
            <a:r>
              <a:rPr lang="en-US" sz="2000" b="1" dirty="0" err="1" smtClean="0">
                <a:latin typeface="+mn-lt"/>
              </a:rPr>
              <a:t>hydrolysate</a:t>
            </a:r>
            <a:r>
              <a:rPr lang="en-US" sz="2000" b="1" dirty="0" smtClean="0">
                <a:latin typeface="+mn-lt"/>
              </a:rPr>
              <a:t> by </a:t>
            </a:r>
            <a:r>
              <a:rPr lang="en-US" sz="2000" b="1" i="1" dirty="0" err="1" smtClean="0">
                <a:latin typeface="+mn-lt"/>
              </a:rPr>
              <a:t>Rhodopseudomonas</a:t>
            </a:r>
            <a:r>
              <a:rPr lang="en-US" sz="2000" b="1" i="1" dirty="0" smtClean="0">
                <a:latin typeface="+mn-lt"/>
              </a:rPr>
              <a:t> </a:t>
            </a:r>
            <a:r>
              <a:rPr lang="en-US" sz="2000" b="1" i="1" dirty="0" err="1" smtClean="0">
                <a:latin typeface="+mn-lt"/>
              </a:rPr>
              <a:t>palustris</a:t>
            </a:r>
            <a:endParaRPr lang="en-US" sz="2000" b="1" i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172200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Austin, S</a:t>
            </a:r>
            <a:r>
              <a:rPr lang="en-US" sz="1200" dirty="0" smtClean="0"/>
              <a:t>.</a:t>
            </a:r>
            <a:r>
              <a:rPr lang="en-US" sz="1200" dirty="0"/>
              <a:t> </a:t>
            </a:r>
            <a:r>
              <a:rPr lang="en-US" sz="1200" dirty="0" smtClean="0"/>
              <a:t>et al. </a:t>
            </a:r>
            <a:r>
              <a:rPr lang="en-US" sz="1200" dirty="0"/>
              <a:t>2015. </a:t>
            </a:r>
            <a:r>
              <a:rPr lang="en-US" sz="1200" i="1" dirty="0"/>
              <a:t>Metabolism of multiple aromatic compounds in corn </a:t>
            </a:r>
            <a:r>
              <a:rPr lang="en-US" sz="1200" i="1" dirty="0" err="1"/>
              <a:t>stover</a:t>
            </a:r>
            <a:r>
              <a:rPr lang="en-US" sz="1200" i="1" dirty="0"/>
              <a:t> </a:t>
            </a:r>
            <a:r>
              <a:rPr lang="en-US" sz="1200" i="1" dirty="0" err="1"/>
              <a:t>hydrolysate</a:t>
            </a:r>
            <a:r>
              <a:rPr lang="en-US" sz="1200" i="1" dirty="0"/>
              <a:t> by </a:t>
            </a:r>
            <a:r>
              <a:rPr lang="en-US" sz="1200" i="1" dirty="0" err="1"/>
              <a:t>Rhodopseudomonas</a:t>
            </a:r>
            <a:r>
              <a:rPr lang="en-US" sz="1200" i="1" dirty="0"/>
              <a:t> </a:t>
            </a:r>
            <a:r>
              <a:rPr lang="en-US" sz="1200" i="1" dirty="0" err="1"/>
              <a:t>palustris</a:t>
            </a:r>
            <a:r>
              <a:rPr lang="en-US" sz="1200" dirty="0"/>
              <a:t>. </a:t>
            </a:r>
            <a:r>
              <a:rPr lang="en-US" sz="1200" b="1" dirty="0"/>
              <a:t>Environmental Science and </a:t>
            </a:r>
            <a:r>
              <a:rPr lang="en-US" sz="1200" b="1" dirty="0" smtClean="0"/>
              <a:t>Technology</a:t>
            </a:r>
            <a:r>
              <a:rPr lang="en-US" sz="1200" dirty="0" smtClean="0"/>
              <a:t>,</a:t>
            </a:r>
            <a:r>
              <a:rPr lang="en-US" sz="1200" b="1" dirty="0" smtClean="0"/>
              <a:t> </a:t>
            </a:r>
            <a:r>
              <a:rPr lang="en-US" sz="1200" dirty="0" smtClean="0"/>
              <a:t>DOI: 10.1021</a:t>
            </a:r>
            <a:r>
              <a:rPr lang="en-US" sz="1200" dirty="0"/>
              <a:t>/acs.est.5b02062.</a:t>
            </a:r>
          </a:p>
          <a:p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219200"/>
            <a:ext cx="45339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700" dirty="0">
                <a:latin typeface="+mn-lt"/>
              </a:rPr>
              <a:t>M</a:t>
            </a:r>
            <a:r>
              <a:rPr lang="en-US" sz="1700" dirty="0" smtClean="0">
                <a:latin typeface="+mn-lt"/>
              </a:rPr>
              <a:t>any aromatic compounds are toxic to biofuel microbes. The goal of this study was to determine the potential for removal or bioconversion of aromatic compounds from </a:t>
            </a:r>
            <a:r>
              <a:rPr lang="en-US" sz="1700" dirty="0" err="1" smtClean="0">
                <a:latin typeface="+mn-lt"/>
              </a:rPr>
              <a:t>lignocellulosic</a:t>
            </a:r>
            <a:r>
              <a:rPr lang="en-US" sz="1700" dirty="0" smtClean="0">
                <a:latin typeface="+mn-lt"/>
              </a:rPr>
              <a:t> </a:t>
            </a:r>
            <a:r>
              <a:rPr lang="en-US" sz="1700" dirty="0" err="1" smtClean="0">
                <a:latin typeface="+mn-lt"/>
              </a:rPr>
              <a:t>hydrolysate</a:t>
            </a:r>
            <a:r>
              <a:rPr lang="en-US" sz="1700" dirty="0" smtClean="0">
                <a:latin typeface="+mn-lt"/>
              </a:rPr>
              <a:t> using the purple non-sulfur bacterium </a:t>
            </a:r>
            <a:r>
              <a:rPr lang="en-US" sz="1700" i="1" dirty="0" err="1" smtClean="0">
                <a:latin typeface="+mn-lt"/>
              </a:rPr>
              <a:t>Rhodopseudomonas</a:t>
            </a:r>
            <a:r>
              <a:rPr lang="en-US" sz="1700" i="1" dirty="0" smtClean="0">
                <a:latin typeface="+mn-lt"/>
              </a:rPr>
              <a:t> </a:t>
            </a:r>
            <a:r>
              <a:rPr lang="en-US" sz="1700" i="1" dirty="0" err="1" smtClean="0">
                <a:latin typeface="+mn-lt"/>
              </a:rPr>
              <a:t>palustris</a:t>
            </a:r>
            <a:r>
              <a:rPr lang="en-US" sz="1700" dirty="0" smtClean="0">
                <a:latin typeface="+mn-lt"/>
              </a:rPr>
              <a:t>.</a:t>
            </a:r>
            <a:endParaRPr lang="en-US" sz="1700" i="1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975" y="2819400"/>
            <a:ext cx="881062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700" dirty="0" smtClean="0"/>
              <a:t> </a:t>
            </a:r>
            <a:r>
              <a:rPr lang="en-US" sz="1700" dirty="0">
                <a:latin typeface="+mn-lt"/>
              </a:rPr>
              <a:t>M</a:t>
            </a:r>
            <a:r>
              <a:rPr lang="en-US" sz="1700" dirty="0" smtClean="0">
                <a:latin typeface="+mn-lt"/>
              </a:rPr>
              <a:t>onitor chemical composition of corn </a:t>
            </a:r>
            <a:r>
              <a:rPr lang="en-US" sz="1700" dirty="0" err="1" smtClean="0">
                <a:latin typeface="+mn-lt"/>
              </a:rPr>
              <a:t>stover</a:t>
            </a:r>
            <a:r>
              <a:rPr lang="en-US" sz="1700" dirty="0" smtClean="0">
                <a:latin typeface="+mn-lt"/>
              </a:rPr>
              <a:t> </a:t>
            </a:r>
            <a:r>
              <a:rPr lang="en-US" sz="1700" dirty="0" err="1" smtClean="0">
                <a:latin typeface="+mn-lt"/>
              </a:rPr>
              <a:t>hydrolysate</a:t>
            </a:r>
            <a:r>
              <a:rPr lang="en-US" sz="1700" dirty="0" smtClean="0">
                <a:latin typeface="+mn-lt"/>
              </a:rPr>
              <a:t>, before and after growth of </a:t>
            </a:r>
            <a:r>
              <a:rPr lang="en-US" sz="1700" i="1" dirty="0" smtClean="0">
                <a:latin typeface="+mn-lt"/>
              </a:rPr>
              <a:t>R. </a:t>
            </a:r>
            <a:r>
              <a:rPr lang="en-US" sz="1700" i="1" dirty="0" err="1" smtClean="0">
                <a:latin typeface="+mn-lt"/>
              </a:rPr>
              <a:t>palustris</a:t>
            </a:r>
            <a:r>
              <a:rPr lang="en-US" sz="1700" dirty="0" smtClean="0">
                <a:latin typeface="+mn-lt"/>
              </a:rPr>
              <a:t> to determine the fate of sugars and inhibitory compounds, particularly aromatics.</a:t>
            </a:r>
            <a:endParaRPr lang="en-US" sz="17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700" dirty="0" smtClean="0">
                <a:latin typeface="+mn-lt"/>
              </a:rPr>
              <a:t> Determine the metabolic pathway(s) for </a:t>
            </a:r>
            <a:r>
              <a:rPr lang="en-US" sz="1700" i="1" dirty="0" smtClean="0">
                <a:latin typeface="+mn-lt"/>
              </a:rPr>
              <a:t>R. </a:t>
            </a:r>
            <a:r>
              <a:rPr lang="en-US" sz="1700" i="1" dirty="0" err="1" smtClean="0">
                <a:latin typeface="+mn-lt"/>
              </a:rPr>
              <a:t>palustris</a:t>
            </a:r>
            <a:r>
              <a:rPr lang="en-US" sz="1700" i="1" dirty="0" smtClean="0">
                <a:latin typeface="+mn-lt"/>
              </a:rPr>
              <a:t> </a:t>
            </a:r>
            <a:r>
              <a:rPr lang="en-US" sz="1700" dirty="0" smtClean="0">
                <a:latin typeface="+mn-lt"/>
              </a:rPr>
              <a:t>aromatic removal.</a:t>
            </a:r>
          </a:p>
          <a:p>
            <a:pPr lvl="0">
              <a:buFont typeface="Wingdings" pitchFamily="2" charset="2"/>
              <a:buChar char="Ø"/>
            </a:pPr>
            <a:r>
              <a:rPr lang="en-US" sz="1700" dirty="0" smtClean="0">
                <a:latin typeface="+mn-lt"/>
              </a:rPr>
              <a:t> Ask whether removal of aromatics could </a:t>
            </a:r>
            <a:r>
              <a:rPr lang="en-US" sz="1700" dirty="0" smtClean="0">
                <a:solidFill>
                  <a:srgbClr val="000000"/>
                </a:solidFill>
                <a:latin typeface="+mn-lt"/>
              </a:rPr>
              <a:t>improve</a:t>
            </a:r>
            <a:r>
              <a:rPr lang="en-US" sz="17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700" dirty="0" smtClean="0">
                <a:latin typeface="+mn-lt"/>
              </a:rPr>
              <a:t>growth of a microbe that </a:t>
            </a:r>
            <a:r>
              <a:rPr lang="en-US" sz="1700" dirty="0" smtClean="0">
                <a:solidFill>
                  <a:srgbClr val="000000"/>
                </a:solidFill>
                <a:latin typeface="+mn-lt"/>
              </a:rPr>
              <a:t>is</a:t>
            </a:r>
            <a:r>
              <a:rPr lang="en-US" sz="17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700" dirty="0" smtClean="0">
                <a:latin typeface="+mn-lt"/>
              </a:rPr>
              <a:t>sensitive to untreated hydrolysate.</a:t>
            </a:r>
            <a:endParaRPr lang="en-US" sz="17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495800"/>
            <a:ext cx="883920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i="1" dirty="0" smtClean="0">
                <a:latin typeface="+mn-lt"/>
              </a:rPr>
              <a:t>R. palustris </a:t>
            </a:r>
            <a:r>
              <a:rPr lang="en-US" sz="1700" dirty="0" smtClean="0">
                <a:latin typeface="+mn-lt"/>
              </a:rPr>
              <a:t>can remove most of the aromatic compounds from </a:t>
            </a:r>
            <a:r>
              <a:rPr lang="en-US" sz="1700" dirty="0" smtClean="0">
                <a:solidFill>
                  <a:srgbClr val="000000"/>
                </a:solidFill>
                <a:latin typeface="+mn-lt"/>
              </a:rPr>
              <a:t>corn stover </a:t>
            </a:r>
            <a:r>
              <a:rPr lang="en-US" sz="1700" dirty="0" smtClean="0">
                <a:latin typeface="+mn-lt"/>
              </a:rPr>
              <a:t>hydrolysate, leaving the sugars intact, and yielding a “scrubbed” hydrolysate that is easily fermented.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+mn-lt"/>
              </a:rPr>
              <a:t>Most of the aromatic substrates are metabolized by the </a:t>
            </a:r>
            <a:r>
              <a:rPr lang="en-US" sz="1700" smtClean="0">
                <a:latin typeface="+mn-lt"/>
              </a:rPr>
              <a:t>benzoyl-CoA </a:t>
            </a:r>
            <a:r>
              <a:rPr lang="en-US" sz="1700" smtClean="0">
                <a:latin typeface="+mn-lt"/>
              </a:rPr>
              <a:t>pathway.</a:t>
            </a:r>
            <a:endParaRPr lang="en-US" sz="17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+mn-lt"/>
              </a:rPr>
              <a:t>Use of </a:t>
            </a:r>
            <a:r>
              <a:rPr lang="en-US" sz="1700" i="1" dirty="0" smtClean="0">
                <a:latin typeface="+mn-lt"/>
              </a:rPr>
              <a:t>R. </a:t>
            </a:r>
            <a:r>
              <a:rPr lang="en-US" sz="1700" i="1" dirty="0" err="1" smtClean="0">
                <a:latin typeface="+mn-lt"/>
              </a:rPr>
              <a:t>palustris</a:t>
            </a:r>
            <a:r>
              <a:rPr lang="en-US" sz="1700" i="1" dirty="0" smtClean="0">
                <a:latin typeface="+mn-lt"/>
              </a:rPr>
              <a:t> </a:t>
            </a:r>
            <a:r>
              <a:rPr lang="en-US" sz="1700" dirty="0" smtClean="0">
                <a:latin typeface="+mn-lt"/>
              </a:rPr>
              <a:t>mutants in the benzoyl-CoA pathway allows for enrichment of aromatic intermediates that may be recoverable as an additional </a:t>
            </a:r>
            <a:r>
              <a:rPr lang="en-US" sz="1700" dirty="0" err="1" smtClean="0">
                <a:latin typeface="+mn-lt"/>
              </a:rPr>
              <a:t>bioproduct</a:t>
            </a:r>
            <a:r>
              <a:rPr lang="en-US" sz="1700" dirty="0" smtClean="0">
                <a:latin typeface="+mn-lt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July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762000"/>
            <a:ext cx="4419646" cy="243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Final - ready for Comms read-through and send off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HUBDOC-169-495</_dlc_DocId>
    <_dlc_DocIdUrl xmlns="f66da2ca-f37c-4205-929f-e8e9af1907d3">
      <Url>https://intranet.wei.wisc.edu/glbrc/doe/_layouts/15/DocIdRedir.aspx?ID=HUBDOC-169-495</Url>
      <Description>HUBDOC-169-495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16531</TotalTime>
  <Words>232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Rod</vt:lpstr>
      <vt:lpstr>Times New Roman</vt:lpstr>
      <vt:lpstr>Wingdings</vt:lpstr>
      <vt:lpstr>Arial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Matthew Wisniewski</cp:lastModifiedBy>
  <cp:revision>869</cp:revision>
  <dcterms:created xsi:type="dcterms:W3CDTF">2010-02-04T19:54:00Z</dcterms:created>
  <dcterms:modified xsi:type="dcterms:W3CDTF">2015-07-22T14:05:09Z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1cb25173-3938-4066-a719-37c5bf3e5829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