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1415" autoAdjust="0"/>
    <p:restoredTop sz="97182" autoAdjust="0"/>
  </p:normalViewPr>
  <p:slideViewPr>
    <p:cSldViewPr>
      <p:cViewPr>
        <p:scale>
          <a:sx n="150" d="100"/>
          <a:sy n="150" d="100"/>
        </p:scale>
        <p:origin x="-888" y="-752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463800" y="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+mn-lt"/>
              </a:rPr>
              <a:t>Increasing the revenue from </a:t>
            </a:r>
            <a:r>
              <a:rPr lang="en-US" sz="2100" b="1" dirty="0" err="1" smtClean="0">
                <a:latin typeface="+mn-lt"/>
              </a:rPr>
              <a:t>lignocellulosic</a:t>
            </a:r>
            <a:r>
              <a:rPr lang="en-US" sz="2100" b="1" dirty="0" smtClean="0">
                <a:latin typeface="+mn-lt"/>
              </a:rPr>
              <a:t> biomass: Maximizing feedstock utilization</a:t>
            </a:r>
            <a:endParaRPr lang="en-US" sz="21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7" y="6257836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Alonso, DM et al. </a:t>
            </a:r>
            <a:r>
              <a:rPr lang="en-US" sz="1100" i="1" dirty="0" smtClean="0"/>
              <a:t>Increasing the revenue from </a:t>
            </a:r>
            <a:r>
              <a:rPr lang="en-US" sz="1100" i="1" dirty="0" err="1" smtClean="0"/>
              <a:t>lignocellulosic</a:t>
            </a:r>
            <a:r>
              <a:rPr lang="en-US" sz="1100" i="1" dirty="0" smtClean="0"/>
              <a:t> biomass: Maximizing feedstock utilization</a:t>
            </a:r>
            <a:r>
              <a:rPr lang="en-US" sz="1100" dirty="0" smtClean="0"/>
              <a:t>. </a:t>
            </a:r>
            <a:r>
              <a:rPr lang="en-US" sz="1100" b="1" dirty="0" smtClean="0"/>
              <a:t>Science Advances</a:t>
            </a:r>
            <a:r>
              <a:rPr lang="en-US" sz="1100" dirty="0" smtClean="0"/>
              <a:t>, </a:t>
            </a:r>
            <a:r>
              <a:rPr lang="en-US" sz="1100" dirty="0" err="1" smtClean="0"/>
              <a:t>doi</a:t>
            </a:r>
            <a:r>
              <a:rPr lang="en-US" sz="1100" dirty="0" smtClean="0"/>
              <a:t>: </a:t>
            </a:r>
            <a:r>
              <a:rPr lang="pt-BR" sz="1100" dirty="0" smtClean="0"/>
              <a:t>10.1126</a:t>
            </a:r>
            <a:r>
              <a:rPr lang="pt-BR" sz="1100" dirty="0"/>
              <a:t>/sciadv.1603301</a:t>
            </a:r>
          </a:p>
          <a:p>
            <a:endParaRPr lang="en-US" sz="11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2097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Determine the yield of high-value products from the primary components of </a:t>
            </a:r>
            <a:r>
              <a:rPr lang="en-US" dirty="0" err="1" smtClean="0">
                <a:latin typeface="+mn-lt"/>
              </a:rPr>
              <a:t>lignocellulosic</a:t>
            </a:r>
            <a:r>
              <a:rPr lang="en-US" dirty="0" smtClean="0">
                <a:latin typeface="+mn-lt"/>
              </a:rPr>
              <a:t> biomass to assess the economic viability of an integrated </a:t>
            </a:r>
            <a:r>
              <a:rPr lang="en-US" dirty="0" err="1" smtClean="0">
                <a:latin typeface="+mn-lt"/>
              </a:rPr>
              <a:t>biorefinery</a:t>
            </a:r>
            <a:r>
              <a:rPr lang="en-US" dirty="0" smtClean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00" y="2362200"/>
            <a:ext cx="873442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Fractionate biomass into its primary </a:t>
            </a:r>
          </a:p>
          <a:p>
            <a:pPr lvl="0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components (cellulose, hemicellulose, </a:t>
            </a:r>
          </a:p>
          <a:p>
            <a:pPr lvl="0"/>
            <a:r>
              <a:rPr lang="en-US" dirty="0" smtClean="0">
                <a:latin typeface="+mn-lt"/>
              </a:rPr>
              <a:t>     lignin) using gamma-</a:t>
            </a:r>
            <a:r>
              <a:rPr lang="en-US" dirty="0" err="1" smtClean="0">
                <a:latin typeface="+mn-lt"/>
              </a:rPr>
              <a:t>valerolactone</a:t>
            </a:r>
            <a:r>
              <a:rPr lang="en-US" dirty="0" smtClean="0">
                <a:latin typeface="+mn-lt"/>
              </a:rPr>
              <a:t> (GVL) </a:t>
            </a:r>
          </a:p>
          <a:p>
            <a:pPr lvl="0"/>
            <a:r>
              <a:rPr lang="en-US" dirty="0" smtClean="0">
                <a:latin typeface="+mn-lt"/>
              </a:rPr>
              <a:t>     as a deconstruction solvent.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Determine experimental </a:t>
            </a:r>
            <a:r>
              <a:rPr lang="en-US" dirty="0">
                <a:latin typeface="+mn-lt"/>
              </a:rPr>
              <a:t>yield of high value </a:t>
            </a:r>
            <a:r>
              <a:rPr lang="en-US" dirty="0" smtClean="0">
                <a:latin typeface="+mn-lt"/>
              </a:rPr>
              <a:t>products, develop </a:t>
            </a:r>
            <a:r>
              <a:rPr lang="en-US" dirty="0" err="1" smtClean="0">
                <a:latin typeface="+mn-lt"/>
              </a:rPr>
              <a:t>biorefinery</a:t>
            </a:r>
            <a:r>
              <a:rPr lang="en-US" dirty="0" smtClean="0">
                <a:latin typeface="+mn-lt"/>
              </a:rPr>
              <a:t> process model,</a:t>
            </a:r>
          </a:p>
          <a:p>
            <a:r>
              <a:rPr lang="en-US" dirty="0" smtClean="0">
                <a:latin typeface="+mn-lt"/>
              </a:rPr>
              <a:t>     and perform </a:t>
            </a:r>
            <a:r>
              <a:rPr lang="en-US" dirty="0" err="1" smtClean="0">
                <a:latin typeface="+mn-lt"/>
              </a:rPr>
              <a:t>technoeconomic</a:t>
            </a:r>
            <a:r>
              <a:rPr lang="en-US" dirty="0" smtClean="0">
                <a:latin typeface="+mn-lt"/>
              </a:rPr>
              <a:t> evaluation for cost comparisons. </a:t>
            </a:r>
            <a:endParaRPr lang="en-US" dirty="0">
              <a:latin typeface="+mn-lt"/>
            </a:endParaRPr>
          </a:p>
          <a:p>
            <a:pPr lvl="0"/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" y="4491097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Obtained up 80% of biomass as high-value products (high-purity cellulose, furfural from hemicellulose, and carbon foam from lignin) that can be commercialized.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Economically competitive with calculated revenues of ~$500 per megaton of dry biomass.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Technology can be applied to production of advanced biofuels or chemicals that is cost-competitive with a current petroleum refinery.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8477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08" y="762000"/>
            <a:ext cx="3932547" cy="2971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HUBDOC-169-593</_dlc_DocId>
    <_dlc_DocIdUrl xmlns="f66da2ca-f37c-4205-929f-e8e9af1907d3">
      <Url>https://intranet.wei.wisc.edu/glbrc/doe/_layouts/15/DocIdRedir.aspx?ID=HUBDOC-169-593</Url>
      <Description>HUBDOC-169-593</Description>
    </_dlc_DocIdUrl>
    <_dlc_DocIdPersistId xmlns="f66da2ca-f37c-4205-929f-e8e9af1907d3">false</_dlc_DocIdPersis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10397</TotalTime>
  <Words>205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Krista</cp:lastModifiedBy>
  <cp:revision>876</cp:revision>
  <dcterms:created xsi:type="dcterms:W3CDTF">2010-02-04T19:54:00Z</dcterms:created>
  <dcterms:modified xsi:type="dcterms:W3CDTF">2017-05-19T18:11:04Z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9648f581-ccc6-4517-9eb1-879d5396ec99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