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15" autoAdjust="0"/>
    <p:restoredTop sz="99031" autoAdjust="0"/>
  </p:normalViewPr>
  <p:slideViewPr>
    <p:cSldViewPr>
      <p:cViewPr>
        <p:scale>
          <a:sx n="175" d="100"/>
          <a:sy n="175" d="100"/>
        </p:scale>
        <p:origin x="-216" y="-288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2/4/15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2/4/15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sentence summary?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2F47E-A9F9-4782-8BF9-7C8190EEA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 userDrawn="1"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</a:t>
            </a: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BERAC</a:t>
            </a:r>
            <a:r>
              <a:rPr lang="en-US" sz="1200" b="1" baseline="0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 February 2012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235"/>
          <p:cNvSpPr>
            <a:spLocks noChangeArrowheads="1"/>
          </p:cNvSpPr>
          <p:nvPr userDrawn="1"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C0BFDF7F-2091-42BD-85DF-1CF805A99A6D}" type="slidenum">
              <a:rPr lang="en-US" sz="1000">
                <a:solidFill>
                  <a:schemeClr val="bg1"/>
                </a:solidFill>
                <a:latin typeface="+mn-lt"/>
                <a:ea typeface="Rod"/>
                <a:cs typeface="Rod"/>
              </a:rPr>
              <a:pPr marL="171450" indent="-1714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BERAC  February 2010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332B0-6110-410B-9E53-9710875950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A0415-386A-4E84-B7C8-D558A72B04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82F2B-438B-40BD-A6C3-DEF1FBC8DF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8" r:id="rId1"/>
    <p:sldLayoutId id="2147484087" r:id="rId2"/>
    <p:sldLayoutId id="2147484088" r:id="rId3"/>
    <p:sldLayoutId id="2147484080" r:id="rId4"/>
    <p:sldLayoutId id="2147484081" r:id="rId5"/>
    <p:sldLayoutId id="2147484082" r:id="rId6"/>
    <p:sldLayoutId id="2147484092" r:id="rId7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6135469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Alexander WG, </a:t>
            </a:r>
            <a:r>
              <a:rPr lang="en-US" sz="1200" dirty="0" err="1"/>
              <a:t>Doering</a:t>
            </a:r>
            <a:r>
              <a:rPr lang="en-US" sz="1200" dirty="0"/>
              <a:t> DT, </a:t>
            </a:r>
            <a:r>
              <a:rPr lang="en-US" sz="1200" dirty="0" err="1"/>
              <a:t>Hittinger</a:t>
            </a:r>
            <a:r>
              <a:rPr lang="en-US" sz="1200" dirty="0"/>
              <a:t> CT (2014) High-efficiency genome editing and </a:t>
            </a:r>
            <a:r>
              <a:rPr lang="en-US" sz="1200" dirty="0" smtClean="0"/>
              <a:t>allele replacement </a:t>
            </a:r>
            <a:r>
              <a:rPr lang="en-US" sz="1200" dirty="0"/>
              <a:t>in prototrophic and wild strains of </a:t>
            </a:r>
            <a:r>
              <a:rPr lang="en-US" sz="1200" i="1" dirty="0"/>
              <a:t>Saccharomyces</a:t>
            </a:r>
            <a:r>
              <a:rPr lang="en-US" sz="1200" dirty="0"/>
              <a:t>. Genetics 198: 859-866.</a:t>
            </a:r>
          </a:p>
          <a:p>
            <a:endParaRPr lang="en-US" sz="1200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" y="1034296"/>
            <a:ext cx="48006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To broaden the scope of genetic tools available for genome modification in both laboratory and natural yeast isolates. The developed system is referred to as </a:t>
            </a:r>
            <a:r>
              <a:rPr lang="en-US" b="1" u="sng" dirty="0" smtClean="0">
                <a:latin typeface="+mn-lt"/>
              </a:rPr>
              <a:t>H</a:t>
            </a:r>
            <a:r>
              <a:rPr lang="en-US" dirty="0" smtClean="0">
                <a:latin typeface="+mn-lt"/>
              </a:rPr>
              <a:t>aploid </a:t>
            </a:r>
            <a:r>
              <a:rPr lang="en-US" b="1" u="sng" dirty="0" smtClean="0">
                <a:latin typeface="+mn-lt"/>
              </a:rPr>
              <a:t>E</a:t>
            </a:r>
            <a:r>
              <a:rPr lang="en-US" dirty="0" smtClean="0">
                <a:latin typeface="+mn-lt"/>
              </a:rPr>
              <a:t>ngineering and </a:t>
            </a:r>
            <a:r>
              <a:rPr lang="en-US" b="1" u="sng" dirty="0" smtClean="0">
                <a:latin typeface="+mn-lt"/>
              </a:rPr>
              <a:t>R</a:t>
            </a:r>
            <a:r>
              <a:rPr lang="en-US" dirty="0" smtClean="0">
                <a:latin typeface="+mn-lt"/>
              </a:rPr>
              <a:t>eplacement </a:t>
            </a:r>
            <a:r>
              <a:rPr lang="en-US" b="1" u="sng" dirty="0" smtClean="0">
                <a:latin typeface="+mn-lt"/>
              </a:rPr>
              <a:t>P</a:t>
            </a:r>
            <a:r>
              <a:rPr lang="en-US" dirty="0" smtClean="0">
                <a:latin typeface="+mn-lt"/>
              </a:rPr>
              <a:t>rotocol (HERP). 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300" y="2433697"/>
            <a:ext cx="47339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Designed a gene replacement cassette that incorporates viral thymidine kinase (</a:t>
            </a:r>
            <a:r>
              <a:rPr lang="en-US" i="1" dirty="0" smtClean="0">
                <a:latin typeface="+mn-lt"/>
              </a:rPr>
              <a:t>TK</a:t>
            </a:r>
            <a:r>
              <a:rPr lang="en-US" dirty="0" smtClean="0">
                <a:latin typeface="+mn-lt"/>
              </a:rPr>
              <a:t>) as a selectable marker plus an inducible. endonuclease to promote recombination (</a:t>
            </a:r>
            <a:r>
              <a:rPr lang="en-US" i="1" dirty="0" smtClean="0">
                <a:latin typeface="+mn-lt"/>
              </a:rPr>
              <a:t>SCE1</a:t>
            </a:r>
            <a:r>
              <a:rPr lang="en-US" dirty="0" smtClean="0">
                <a:latin typeface="+mn-lt"/>
              </a:rPr>
              <a:t>).</a:t>
            </a:r>
            <a:endParaRPr lang="en-US" dirty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 Measured efficiency of gene replacement in </a:t>
            </a:r>
            <a:r>
              <a:rPr lang="en-US" i="1" dirty="0" smtClean="0">
                <a:latin typeface="+mn-lt"/>
              </a:rPr>
              <a:t>S. </a:t>
            </a:r>
            <a:r>
              <a:rPr lang="en-US" i="1" dirty="0" err="1" smtClean="0">
                <a:latin typeface="+mn-lt"/>
              </a:rPr>
              <a:t>cerevisiae</a:t>
            </a:r>
            <a:r>
              <a:rPr lang="en-US" dirty="0" smtClean="0">
                <a:latin typeface="+mn-lt"/>
              </a:rPr>
              <a:t> and related species.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4300" y="4414897"/>
            <a:ext cx="847898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+mn-lt"/>
              </a:rPr>
              <a:t>The HERP system enables gene replacement at ~1% efficiency and is applicable to high-throughput transformation and screening of strains.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+mn-lt"/>
              </a:rPr>
              <a:t>Gene modification works in a variety of </a:t>
            </a:r>
            <a:r>
              <a:rPr lang="en-US" i="1" dirty="0" smtClean="0">
                <a:latin typeface="+mn-lt"/>
              </a:rPr>
              <a:t>Saccharomyces</a:t>
            </a:r>
            <a:r>
              <a:rPr lang="en-US" dirty="0" smtClean="0">
                <a:latin typeface="+mn-lt"/>
              </a:rPr>
              <a:t> species; enables efficient replacement of both chromosomal alleles in diploid strains, broadening its use in natural isolates and non-traditional yeasts.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78477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2438400" y="0"/>
            <a:ext cx="670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latin typeface="+mn-lt"/>
              </a:rPr>
              <a:t>A New </a:t>
            </a:r>
            <a:r>
              <a:rPr lang="en-US" sz="2200" b="1" dirty="0">
                <a:latin typeface="+mn-lt"/>
              </a:rPr>
              <a:t>G</a:t>
            </a:r>
            <a:r>
              <a:rPr lang="en-US" sz="2200" b="1" dirty="0" smtClean="0">
                <a:latin typeface="+mn-lt"/>
              </a:rPr>
              <a:t>enome </a:t>
            </a:r>
            <a:r>
              <a:rPr lang="en-US" sz="2200" b="1" dirty="0">
                <a:latin typeface="+mn-lt"/>
              </a:rPr>
              <a:t>E</a:t>
            </a:r>
            <a:r>
              <a:rPr lang="en-US" sz="2200" b="1" dirty="0" smtClean="0">
                <a:latin typeface="+mn-lt"/>
              </a:rPr>
              <a:t>diting </a:t>
            </a:r>
            <a:r>
              <a:rPr lang="en-US" sz="2200" b="1" dirty="0">
                <a:latin typeface="+mn-lt"/>
              </a:rPr>
              <a:t>T</a:t>
            </a:r>
            <a:r>
              <a:rPr lang="en-US" sz="2200" b="1" dirty="0" smtClean="0">
                <a:latin typeface="+mn-lt"/>
              </a:rPr>
              <a:t>ool for Use in a Variety of  </a:t>
            </a:r>
            <a:r>
              <a:rPr lang="en-US" sz="2200" b="1" i="1" dirty="0" smtClean="0">
                <a:latin typeface="+mn-lt"/>
              </a:rPr>
              <a:t>Saccharomyces</a:t>
            </a:r>
            <a:r>
              <a:rPr lang="en-US" sz="2200" b="1" dirty="0" smtClean="0">
                <a:latin typeface="+mn-lt"/>
              </a:rPr>
              <a:t> Species</a:t>
            </a:r>
            <a:endParaRPr lang="en-US" sz="2200" b="1" i="1" dirty="0"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0" y="838200"/>
            <a:ext cx="3644899" cy="3513911"/>
          </a:xfrm>
          <a:prstGeom prst="rect">
            <a:avLst/>
          </a:prstGeom>
        </p:spPr>
      </p:pic>
      <p:sp>
        <p:nvSpPr>
          <p:cNvPr id="15" name="Rectangle 235"/>
          <p:cNvSpPr>
            <a:spLocks noChangeArrowheads="1"/>
          </p:cNvSpPr>
          <p:nvPr/>
        </p:nvSpPr>
        <p:spPr bwMode="auto">
          <a:xfrm>
            <a:off x="-34925" y="6629400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GLBRC February 2015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 xsi:nil="true"/>
    <PublishingExpirationDate xmlns="http://schemas.microsoft.com/sharepoint/v3" xsi:nil="true"/>
    <PublishingStartDate xmlns="http://schemas.microsoft.com/sharepoint/v3" xsi:nil="true"/>
    <_dlc_DocId xmlns="f66da2ca-f37c-4205-929f-e8e9af1907d3">HUBDOC-169-455</_dlc_DocId>
    <_dlc_DocIdUrl xmlns="f66da2ca-f37c-4205-929f-e8e9af1907d3">
      <Url>https://intranet.wei.wisc.edu/glbrc/doe/_layouts/15/DocIdRedir.aspx?ID=HUBDOC-169-455</Url>
      <Description>HUBDOC-169-455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FECA8BE3-8FDA-4CAC-B93E-2E1C9931C2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8461</TotalTime>
  <Words>208</Words>
  <Application>Microsoft Macintosh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lastModifiedBy>Matt Wisniewski</cp:lastModifiedBy>
  <cp:revision>860</cp:revision>
  <dcterms:created xsi:type="dcterms:W3CDTF">2010-02-04T19:54:00Z</dcterms:created>
  <dcterms:modified xsi:type="dcterms:W3CDTF">2015-02-04T14:34:42Z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57b6a1ed-8ec3-4e46-9854-b0af05af75d7</vt:lpwstr>
  </property>
  <property fmtid="{D5CDD505-2E9C-101B-9397-08002B2CF9AE}" pid="4" name="TaxKeyword">
    <vt:lpwstr/>
  </property>
</Properties>
</file>