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handoutMasterIdLst>
    <p:handoutMasterId r:id="rId8"/>
  </p:handoutMasterIdLst>
  <p:sldIdLst>
    <p:sldId id="437" r:id="rId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75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28AA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170" autoAdjust="0"/>
    <p:restoredTop sz="94429" autoAdjust="0"/>
  </p:normalViewPr>
  <p:slideViewPr>
    <p:cSldViewPr>
      <p:cViewPr>
        <p:scale>
          <a:sx n="140" d="100"/>
          <a:sy n="140" d="100"/>
        </p:scale>
        <p:origin x="1736" y="144"/>
      </p:cViewPr>
      <p:guideLst>
        <p:guide orient="horz" pos="2160"/>
        <p:guide pos="4752"/>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11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customXml" Target="../customXml/item4.xml"/><Relationship Id="rId5" Type="http://schemas.openxmlformats.org/officeDocument/2006/relationships/slideMaster" Target="slideMasters/slideMaster1.xml"/><Relationship Id="rId6" Type="http://schemas.openxmlformats.org/officeDocument/2006/relationships/slide" Target="slides/slide1.xml"/><Relationship Id="rId7" Type="http://schemas.openxmlformats.org/officeDocument/2006/relationships/notesMaster" Target="notesMasters/notesMaster1.xml"/><Relationship Id="rId8" Type="http://schemas.openxmlformats.org/officeDocument/2006/relationships/handoutMaster" Target="handoutMasters/handoutMaster1.xml"/><Relationship Id="rId9" Type="http://schemas.openxmlformats.org/officeDocument/2006/relationships/presProps" Target="presProps.xml"/><Relationship Id="rId1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01933470-C82D-4D91-BC44-EDDF0F3DAA3C}" type="datetimeFigureOut">
              <a:rPr lang="en-US"/>
              <a:pPr>
                <a:defRPr/>
              </a:pPr>
              <a:t>8/2/18</a:t>
            </a:fld>
            <a:endParaRPr lang="en-US" dirty="0"/>
          </a:p>
        </p:txBody>
      </p:sp>
      <p:sp>
        <p:nvSpPr>
          <p:cNvPr id="4" name="Footer Placeholder 3"/>
          <p:cNvSpPr>
            <a:spLocks noGrp="1"/>
          </p:cNvSpPr>
          <p:nvPr>
            <p:ph type="ftr" sz="quarter" idx="2"/>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CDC09BA1-F2D0-444F-980D-8F03A3EE7AE6}" type="slidenum">
              <a:rPr lang="en-US"/>
              <a:pPr>
                <a:defRPr/>
              </a:pPr>
              <a:t>‹#›</a:t>
            </a:fld>
            <a:endParaRPr lang="en-US" dirty="0"/>
          </a:p>
        </p:txBody>
      </p:sp>
    </p:spTree>
    <p:extLst>
      <p:ext uri="{BB962C8B-B14F-4D97-AF65-F5344CB8AC3E}">
        <p14:creationId xmlns:p14="http://schemas.microsoft.com/office/powerpoint/2010/main" val="11263690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7" tIns="46584" rIns="93167" bIns="46584"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fontAlgn="auto">
              <a:spcBef>
                <a:spcPts val="0"/>
              </a:spcBef>
              <a:spcAft>
                <a:spcPts val="0"/>
              </a:spcAft>
              <a:defRPr sz="1200">
                <a:latin typeface="+mn-lt"/>
              </a:defRPr>
            </a:lvl1pPr>
          </a:lstStyle>
          <a:p>
            <a:pPr>
              <a:defRPr/>
            </a:pPr>
            <a:fld id="{D1BB9D18-7567-4D19-8665-5AE6C32131D1}" type="datetimeFigureOut">
              <a:rPr lang="en-US"/>
              <a:pPr>
                <a:defRPr/>
              </a:pPr>
              <a:t>8/2/18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829967"/>
            <a:ext cx="3037840" cy="464820"/>
          </a:xfrm>
          <a:prstGeom prst="rect">
            <a:avLst/>
          </a:prstGeom>
        </p:spPr>
        <p:txBody>
          <a:bodyPr vert="horz" lIns="93167" tIns="46584" rIns="93167" bIns="46584" rtlCol="0" anchor="b"/>
          <a:lstStyle>
            <a:lvl1pPr algn="l" fontAlgn="auto">
              <a:spcBef>
                <a:spcPts val="0"/>
              </a:spcBef>
              <a:spcAft>
                <a:spcPts val="0"/>
              </a:spcAft>
              <a:defRPr sz="1200">
                <a:latin typeface="+mn-lt"/>
              </a:defRPr>
            </a:lvl1pPr>
          </a:lstStyle>
          <a:p>
            <a:pPr>
              <a:defRPr/>
            </a:pPr>
            <a:r>
              <a:rPr lang="en-US" dirty="0"/>
              <a:t>June 13-15, 2011</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fontAlgn="auto">
              <a:spcBef>
                <a:spcPts val="0"/>
              </a:spcBef>
              <a:spcAft>
                <a:spcPts val="0"/>
              </a:spcAft>
              <a:defRPr sz="1200">
                <a:latin typeface="+mn-lt"/>
              </a:defRPr>
            </a:lvl1pPr>
          </a:lstStyle>
          <a:p>
            <a:pPr>
              <a:defRPr/>
            </a:pPr>
            <a:fld id="{7349337F-5096-4607-B08E-5CD7BA64E5E0}" type="slidenum">
              <a:rPr lang="en-US"/>
              <a:pPr>
                <a:defRPr/>
              </a:pPr>
              <a:t>‹#›</a:t>
            </a:fld>
            <a:endParaRPr lang="en-US" dirty="0"/>
          </a:p>
        </p:txBody>
      </p:sp>
    </p:spTree>
    <p:extLst>
      <p:ext uri="{BB962C8B-B14F-4D97-AF65-F5344CB8AC3E}">
        <p14:creationId xmlns:p14="http://schemas.microsoft.com/office/powerpoint/2010/main" val="7179943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ACA3CBC3-7A8E-4EEE-BFC3-2F119B620096}" type="slidenum">
              <a:rPr lang="en-US"/>
              <a:pPr/>
              <a:t>1</a:t>
            </a:fld>
            <a:endParaRPr lang="en-US"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noAutofit/>
          </a:bodyPr>
          <a:lstStyle/>
          <a:p>
            <a:pPr eaLnBrk="1" hangingPunct="1">
              <a:lnSpc>
                <a:spcPct val="80000"/>
              </a:lnSpc>
            </a:pPr>
            <a:endParaRPr lang="en-US" sz="700" b="0" dirty="0" smtClean="0"/>
          </a:p>
        </p:txBody>
      </p:sp>
    </p:spTree>
    <p:extLst>
      <p:ext uri="{BB962C8B-B14F-4D97-AF65-F5344CB8AC3E}">
        <p14:creationId xmlns:p14="http://schemas.microsoft.com/office/powerpoint/2010/main" val="3392905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6" name="Rectangle 5"/>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7" name="Rectangle 235"/>
          <p:cNvSpPr>
            <a:spLocks noChangeArrowheads="1"/>
          </p:cNvSpPr>
          <p:nvPr userDrawn="1"/>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4"/>
          <p:cNvSpPr>
            <a:spLocks noGrp="1"/>
          </p:cNvSpPr>
          <p:nvPr>
            <p:ph type="dt" sz="half" idx="10"/>
          </p:nvPr>
        </p:nvSpPr>
        <p:spPr/>
        <p:txBody>
          <a:bodyPr/>
          <a:lstStyle>
            <a:lvl1pPr>
              <a:defRPr/>
            </a:lvl1pPr>
          </a:lstStyle>
          <a:p>
            <a:pPr>
              <a:defRPr/>
            </a:pPr>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p:txBody>
          <a:bodyPr/>
          <a:lstStyle>
            <a:lvl1pPr>
              <a:defRPr/>
            </a:lvl1pPr>
          </a:lstStyle>
          <a:p>
            <a:pPr>
              <a:defRPr/>
            </a:pPr>
            <a:fld id="{531FA98C-247A-46F9-A17E-E1108870C46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3"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4" name="Rectangle 8"/>
          <p:cNvSpPr/>
          <p:nvPr userDrawn="1"/>
        </p:nvSpPr>
        <p:spPr bwMode="auto">
          <a:xfrm>
            <a:off x="0" y="6629400"/>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fontAlgn="auto" hangingPunct="0">
              <a:spcBef>
                <a:spcPts val="0"/>
              </a:spcBef>
              <a:spcAft>
                <a:spcPts val="0"/>
              </a:spcAft>
              <a:defRPr/>
            </a:pPr>
            <a:endParaRPr lang="en-US" dirty="0"/>
          </a:p>
        </p:txBody>
      </p:sp>
      <p:sp>
        <p:nvSpPr>
          <p:cNvPr id="5" name="Rectangle 235"/>
          <p:cNvSpPr>
            <a:spLocks noChangeArrowheads="1"/>
          </p:cNvSpPr>
          <p:nvPr/>
        </p:nvSpPr>
        <p:spPr bwMode="auto">
          <a:xfrm>
            <a:off x="2386013" y="6635750"/>
            <a:ext cx="6600825" cy="211138"/>
          </a:xfrm>
          <a:prstGeom prst="rect">
            <a:avLst/>
          </a:prstGeom>
          <a:noFill/>
          <a:ln w="9525" algn="ctr">
            <a:noFill/>
            <a:miter lim="800000"/>
            <a:headEnd/>
            <a:tailEnd/>
          </a:ln>
          <a:effectLst/>
        </p:spPr>
        <p:txBody>
          <a:bodyPr/>
          <a:lstStyle/>
          <a:p>
            <a:pPr marL="171450" indent="-171450" algn="r" eaLnBrk="0" fontAlgn="auto" hangingPunct="0">
              <a:lnSpc>
                <a:spcPct val="90000"/>
              </a:lnSpc>
              <a:spcBef>
                <a:spcPts val="0"/>
              </a:spcBef>
              <a:spcAft>
                <a:spcPts val="0"/>
              </a:spcAft>
              <a:defRPr/>
            </a:pPr>
            <a:r>
              <a:rPr lang="en-US" sz="1200" b="1" dirty="0">
                <a:solidFill>
                  <a:schemeClr val="bg1"/>
                </a:solidFill>
                <a:latin typeface="+mn-lt"/>
                <a:ea typeface="Rod"/>
                <a:cs typeface="Rod"/>
              </a:rPr>
              <a:t>Department of Energy  •  Office of Science  •  Biological and Environmental Research</a:t>
            </a:r>
          </a:p>
        </p:txBody>
      </p:sp>
      <p:sp>
        <p:nvSpPr>
          <p:cNvPr id="2" name="Content Placeholder 1"/>
          <p:cNvSpPr>
            <a:spLocks noGrp="1"/>
          </p:cNvSpPr>
          <p:nvPr>
            <p:ph/>
          </p:nvPr>
        </p:nvSpPr>
        <p:spPr>
          <a:xfrm>
            <a:off x="457200" y="381000"/>
            <a:ext cx="8229600" cy="57451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spd="slow"/>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ECD4BD2A-A61B-43C4-A97F-6D47483509E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87" r:id="rId1"/>
    <p:sldLayoutId id="2147484088" r:id="rId2"/>
    <p:sldLayoutId id="2147484092" r:id="rId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5" name="Text Box 9"/>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12299" name="Text Box 50"/>
          <p:cNvSpPr txBox="1">
            <a:spLocks noChangeArrowheads="1"/>
          </p:cNvSpPr>
          <p:nvPr/>
        </p:nvSpPr>
        <p:spPr bwMode="auto">
          <a:xfrm>
            <a:off x="365125" y="874713"/>
            <a:ext cx="184150" cy="366712"/>
          </a:xfrm>
          <a:prstGeom prst="rect">
            <a:avLst/>
          </a:prstGeom>
          <a:noFill/>
          <a:ln w="9525">
            <a:noFill/>
            <a:miter lim="800000"/>
            <a:headEnd/>
            <a:tailEnd/>
          </a:ln>
        </p:spPr>
        <p:txBody>
          <a:bodyPr wrap="none">
            <a:spAutoFit/>
          </a:bodyPr>
          <a:lstStyle/>
          <a:p>
            <a:endParaRPr lang="en-US" b="0" dirty="0"/>
          </a:p>
        </p:txBody>
      </p:sp>
      <p:sp>
        <p:nvSpPr>
          <p:cNvPr id="5" name="TextBox 4"/>
          <p:cNvSpPr txBox="1"/>
          <p:nvPr/>
        </p:nvSpPr>
        <p:spPr>
          <a:xfrm>
            <a:off x="2403475" y="297359"/>
            <a:ext cx="6892925" cy="769441"/>
          </a:xfrm>
          <a:prstGeom prst="rect">
            <a:avLst/>
          </a:prstGeom>
          <a:noFill/>
        </p:spPr>
        <p:txBody>
          <a:bodyPr wrap="square" rtlCol="0">
            <a:spAutoFit/>
          </a:bodyPr>
          <a:lstStyle/>
          <a:p>
            <a:r>
              <a:rPr lang="en-US" sz="2200" b="1" dirty="0" smtClean="0"/>
              <a:t>Ecosystem carbon balances on CRP grassland conversion to cropping systems</a:t>
            </a:r>
            <a:endParaRPr lang="en-US" sz="2200" b="1" dirty="0">
              <a:latin typeface="+mn-lt"/>
            </a:endParaRPr>
          </a:p>
        </p:txBody>
      </p:sp>
      <p:sp>
        <p:nvSpPr>
          <p:cNvPr id="6" name="TextBox 5"/>
          <p:cNvSpPr txBox="1"/>
          <p:nvPr/>
        </p:nvSpPr>
        <p:spPr>
          <a:xfrm>
            <a:off x="0" y="6248400"/>
            <a:ext cx="9144000" cy="384721"/>
          </a:xfrm>
          <a:prstGeom prst="rect">
            <a:avLst/>
          </a:prstGeom>
          <a:noFill/>
        </p:spPr>
        <p:txBody>
          <a:bodyPr wrap="square" rtlCol="0">
            <a:spAutoFit/>
          </a:bodyPr>
          <a:lstStyle/>
          <a:p>
            <a:r>
              <a:rPr lang="en-US" sz="950" dirty="0" err="1" smtClean="0"/>
              <a:t>Abraha</a:t>
            </a:r>
            <a:r>
              <a:rPr lang="en-US" sz="950" dirty="0" smtClean="0"/>
              <a:t>, M. </a:t>
            </a:r>
            <a:r>
              <a:rPr lang="en-US" sz="950" i="1" dirty="0"/>
              <a:t>et al.</a:t>
            </a:r>
            <a:r>
              <a:rPr lang="en-US" sz="950" dirty="0"/>
              <a:t>  </a:t>
            </a:r>
            <a:r>
              <a:rPr lang="en-US" sz="950" dirty="0" smtClean="0"/>
              <a:t>“Ecosystem carbon exchange on conversion of Conservation Reserve Program grasslands to annual and perennial cropping systems”  </a:t>
            </a:r>
            <a:r>
              <a:rPr lang="en-US" sz="950" i="1" dirty="0" smtClean="0"/>
              <a:t>Agricultural and Forest Meteorology</a:t>
            </a:r>
            <a:r>
              <a:rPr lang="en-US" sz="950" b="1" dirty="0" smtClean="0"/>
              <a:t> </a:t>
            </a:r>
            <a:r>
              <a:rPr lang="en-US" sz="950" dirty="0" smtClean="0"/>
              <a:t>DOI:10.1016/j.agrformet.2018.02.016</a:t>
            </a:r>
            <a:endParaRPr lang="en-US" sz="950" dirty="0"/>
          </a:p>
        </p:txBody>
      </p:sp>
      <p:sp>
        <p:nvSpPr>
          <p:cNvPr id="7" name="TextBox 6"/>
          <p:cNvSpPr txBox="1"/>
          <p:nvPr/>
        </p:nvSpPr>
        <p:spPr>
          <a:xfrm>
            <a:off x="288924" y="1620560"/>
            <a:ext cx="4740276" cy="1046440"/>
          </a:xfrm>
          <a:prstGeom prst="rect">
            <a:avLst/>
          </a:prstGeom>
          <a:noFill/>
        </p:spPr>
        <p:txBody>
          <a:bodyPr wrap="square" rtlCol="0">
            <a:spAutoFit/>
          </a:bodyPr>
          <a:lstStyle/>
          <a:p>
            <a:r>
              <a:rPr lang="en-US" sz="2000" b="1" u="sng" dirty="0" smtClean="0">
                <a:solidFill>
                  <a:schemeClr val="accent1">
                    <a:lumMod val="75000"/>
                  </a:schemeClr>
                </a:solidFill>
                <a:latin typeface="+mn-lt"/>
              </a:rPr>
              <a:t>Objective</a:t>
            </a:r>
            <a:r>
              <a:rPr lang="en-US" dirty="0" smtClean="0">
                <a:latin typeface="+mn-lt"/>
              </a:rPr>
              <a:t> </a:t>
            </a:r>
          </a:p>
          <a:p>
            <a:r>
              <a:rPr lang="en-US" sz="1400" dirty="0" smtClean="0">
                <a:latin typeface="Calibri" charset="0"/>
                <a:ea typeface="Calibri" charset="0"/>
                <a:cs typeface="Calibri" charset="0"/>
              </a:rPr>
              <a:t>To assess the long term dynamics of carbon exchange upon conversion of USDA Conservation Reserve Program (CRP) grassland and existing cropland to alternative bioenergy crops.</a:t>
            </a:r>
          </a:p>
        </p:txBody>
      </p:sp>
      <p:sp>
        <p:nvSpPr>
          <p:cNvPr id="8" name="TextBox 7"/>
          <p:cNvSpPr txBox="1"/>
          <p:nvPr/>
        </p:nvSpPr>
        <p:spPr>
          <a:xfrm>
            <a:off x="282939" y="2915960"/>
            <a:ext cx="4593861" cy="1046440"/>
          </a:xfrm>
          <a:prstGeom prst="rect">
            <a:avLst/>
          </a:prstGeom>
          <a:noFill/>
        </p:spPr>
        <p:txBody>
          <a:bodyPr wrap="square" rtlCol="0">
            <a:spAutoFit/>
          </a:bodyPr>
          <a:lstStyle/>
          <a:p>
            <a:r>
              <a:rPr lang="en-US" sz="2000" b="1" u="sng" dirty="0" smtClean="0">
                <a:solidFill>
                  <a:schemeClr val="accent1">
                    <a:lumMod val="75000"/>
                  </a:schemeClr>
                </a:solidFill>
                <a:latin typeface="+mn-lt"/>
              </a:rPr>
              <a:t>Approach  </a:t>
            </a:r>
            <a:endParaRPr lang="en-US" sz="2000" b="1" u="sng" dirty="0">
              <a:solidFill>
                <a:schemeClr val="accent1">
                  <a:lumMod val="75000"/>
                </a:schemeClr>
              </a:solidFill>
              <a:latin typeface="+mn-lt"/>
            </a:endParaRPr>
          </a:p>
          <a:p>
            <a:pPr lvl="0">
              <a:buFont typeface="Wingdings" pitchFamily="2" charset="2"/>
              <a:buChar char="Ø"/>
            </a:pPr>
            <a:r>
              <a:rPr lang="en-US" sz="1400" dirty="0" smtClean="0">
                <a:latin typeface="Calibri" charset="0"/>
                <a:ea typeface="Calibri" charset="0"/>
                <a:cs typeface="Calibri" charset="0"/>
              </a:rPr>
              <a:t>Followed for 8 years the net ecosystem exchange of CO</a:t>
            </a:r>
            <a:r>
              <a:rPr lang="en-US" sz="1400" baseline="-25000" dirty="0" smtClean="0">
                <a:latin typeface="Calibri" charset="0"/>
                <a:ea typeface="Calibri" charset="0"/>
                <a:cs typeface="Calibri" charset="0"/>
              </a:rPr>
              <a:t>2</a:t>
            </a:r>
            <a:r>
              <a:rPr lang="en-US" sz="1400" dirty="0" smtClean="0">
                <a:latin typeface="Calibri" charset="0"/>
                <a:ea typeface="Calibri" charset="0"/>
                <a:cs typeface="Calibri" charset="0"/>
              </a:rPr>
              <a:t> on conversion of CRP and crop lands to switchgrass, restored prairie, and continuous corn.</a:t>
            </a:r>
          </a:p>
        </p:txBody>
      </p:sp>
      <p:sp>
        <p:nvSpPr>
          <p:cNvPr id="12" name="TextBox 11"/>
          <p:cNvSpPr txBox="1"/>
          <p:nvPr/>
        </p:nvSpPr>
        <p:spPr>
          <a:xfrm>
            <a:off x="22354" y="87868"/>
            <a:ext cx="2416046" cy="369332"/>
          </a:xfrm>
          <a:prstGeom prst="rect">
            <a:avLst/>
          </a:prstGeom>
          <a:noFill/>
        </p:spPr>
        <p:txBody>
          <a:bodyPr wrap="none" rtlCol="0">
            <a:spAutoFit/>
          </a:bodyPr>
          <a:lstStyle/>
          <a:p>
            <a:r>
              <a:rPr lang="en-US" i="1" u="sng" dirty="0" smtClean="0">
                <a:effectLst>
                  <a:outerShdw blurRad="38100" dist="38100" dir="2700000" algn="tl">
                    <a:srgbClr val="000000">
                      <a:alpha val="43137"/>
                    </a:srgbClr>
                  </a:outerShdw>
                </a:effectLst>
                <a:latin typeface="Times New Roman" pitchFamily="18" charset="0"/>
                <a:cs typeface="Times New Roman" pitchFamily="18" charset="0"/>
              </a:rPr>
              <a:t>BRC Science Highlight</a:t>
            </a:r>
            <a:endParaRPr lang="en-US" i="1" u="sng" dirty="0">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3" name="Picture 2"/>
          <p:cNvPicPr>
            <a:picLocks noChangeAspect="1" noChangeArrowheads="1"/>
          </p:cNvPicPr>
          <p:nvPr/>
        </p:nvPicPr>
        <p:blipFill>
          <a:blip r:embed="rId3" cstate="print"/>
          <a:srcRect/>
          <a:stretch>
            <a:fillRect/>
          </a:stretch>
        </p:blipFill>
        <p:spPr bwMode="auto">
          <a:xfrm>
            <a:off x="252413" y="530877"/>
            <a:ext cx="1728787" cy="764523"/>
          </a:xfrm>
          <a:prstGeom prst="rect">
            <a:avLst/>
          </a:prstGeom>
          <a:noFill/>
          <a:ln w="9525">
            <a:noFill/>
            <a:miter lim="800000"/>
            <a:headEnd/>
            <a:tailEnd/>
          </a:ln>
        </p:spPr>
      </p:pic>
      <p:sp>
        <p:nvSpPr>
          <p:cNvPr id="14" name="Rectangle 235"/>
          <p:cNvSpPr>
            <a:spLocks noChangeArrowheads="1"/>
          </p:cNvSpPr>
          <p:nvPr/>
        </p:nvSpPr>
        <p:spPr bwMode="auto">
          <a:xfrm>
            <a:off x="-34925" y="6646863"/>
            <a:ext cx="2320925" cy="274637"/>
          </a:xfrm>
          <a:prstGeom prst="rect">
            <a:avLst/>
          </a:prstGeom>
          <a:noFill/>
          <a:ln w="9525" algn="ctr">
            <a:noFill/>
            <a:miter lim="800000"/>
            <a:headEnd/>
            <a:tailEnd/>
          </a:ln>
          <a:effectLst/>
        </p:spPr>
        <p:txBody>
          <a:bodyPr/>
          <a:lstStyle/>
          <a:p>
            <a:pPr marL="171450" indent="-171450" eaLnBrk="0" fontAlgn="auto" hangingPunct="0">
              <a:lnSpc>
                <a:spcPct val="90000"/>
              </a:lnSpc>
              <a:spcBef>
                <a:spcPts val="0"/>
              </a:spcBef>
              <a:spcAft>
                <a:spcPts val="0"/>
              </a:spcAft>
              <a:defRPr/>
            </a:pPr>
            <a:r>
              <a:rPr lang="en-US" sz="1200" b="1" dirty="0" smtClean="0">
                <a:solidFill>
                  <a:schemeClr val="bg1"/>
                </a:solidFill>
                <a:latin typeface="+mn-lt"/>
                <a:ea typeface="Rod"/>
                <a:cs typeface="Rod"/>
              </a:rPr>
              <a:t>	GLBRC </a:t>
            </a:r>
            <a:r>
              <a:rPr lang="en-US" sz="1200" b="1" dirty="0" smtClean="0">
                <a:solidFill>
                  <a:schemeClr val="bg1"/>
                </a:solidFill>
                <a:latin typeface="+mn-lt"/>
                <a:ea typeface="Rod"/>
                <a:cs typeface="Rod"/>
              </a:rPr>
              <a:t>August </a:t>
            </a:r>
            <a:r>
              <a:rPr lang="en-US" sz="1200" b="1" baseline="0" dirty="0" smtClean="0">
                <a:solidFill>
                  <a:schemeClr val="bg1"/>
                </a:solidFill>
                <a:latin typeface="+mn-lt"/>
                <a:ea typeface="Rod"/>
                <a:cs typeface="Rod"/>
              </a:rPr>
              <a:t>2018</a:t>
            </a:r>
            <a:endParaRPr lang="en-US" sz="1200" b="1" dirty="0">
              <a:solidFill>
                <a:schemeClr val="bg1"/>
              </a:solidFill>
              <a:latin typeface="+mn-lt"/>
              <a:ea typeface="Rod"/>
              <a:cs typeface="Rod"/>
            </a:endParaRPr>
          </a:p>
        </p:txBody>
      </p:sp>
      <p:sp>
        <p:nvSpPr>
          <p:cNvPr id="4" name="TextBox 3"/>
          <p:cNvSpPr txBox="1"/>
          <p:nvPr/>
        </p:nvSpPr>
        <p:spPr>
          <a:xfrm>
            <a:off x="5300333" y="3886200"/>
            <a:ext cx="3310267" cy="261610"/>
          </a:xfrm>
          <a:prstGeom prst="rect">
            <a:avLst/>
          </a:prstGeom>
          <a:noFill/>
        </p:spPr>
        <p:txBody>
          <a:bodyPr wrap="square" rtlCol="0">
            <a:spAutoFit/>
          </a:bodyPr>
          <a:lstStyle/>
          <a:p>
            <a:pPr algn="ctr"/>
            <a:r>
              <a:rPr lang="en-US" sz="1100" dirty="0" smtClean="0">
                <a:latin typeface="Calibri" charset="0"/>
                <a:ea typeface="Calibri" charset="0"/>
                <a:cs typeface="Calibri" charset="0"/>
              </a:rPr>
              <a:t>Bioenergy feedstocks at the Kellogg Biological Station</a:t>
            </a:r>
            <a:endParaRPr lang="en-US" sz="1100" dirty="0">
              <a:latin typeface="Calibri" charset="0"/>
              <a:ea typeface="Calibri" charset="0"/>
              <a:cs typeface="Calibri" charset="0"/>
            </a:endParaRPr>
          </a:p>
        </p:txBody>
      </p:sp>
      <p:sp>
        <p:nvSpPr>
          <p:cNvPr id="15" name="TextBox 14"/>
          <p:cNvSpPr txBox="1"/>
          <p:nvPr/>
        </p:nvSpPr>
        <p:spPr>
          <a:xfrm>
            <a:off x="304800" y="4111585"/>
            <a:ext cx="8626475" cy="1908215"/>
          </a:xfrm>
          <a:prstGeom prst="rect">
            <a:avLst/>
          </a:prstGeom>
          <a:noFill/>
        </p:spPr>
        <p:txBody>
          <a:bodyPr wrap="square" rtlCol="0">
            <a:spAutoFit/>
          </a:bodyPr>
          <a:lstStyle/>
          <a:p>
            <a:r>
              <a:rPr lang="en-US" sz="2000" b="1" u="sng" dirty="0" smtClean="0">
                <a:solidFill>
                  <a:schemeClr val="accent1">
                    <a:lumMod val="75000"/>
                  </a:schemeClr>
                </a:solidFill>
                <a:latin typeface="+mn-lt"/>
              </a:rPr>
              <a:t>Results</a:t>
            </a:r>
            <a:endParaRPr lang="en-US" sz="2000" b="1" u="sng" dirty="0">
              <a:solidFill>
                <a:schemeClr val="accent1">
                  <a:lumMod val="75000"/>
                </a:schemeClr>
              </a:solidFill>
              <a:latin typeface="+mn-lt"/>
            </a:endParaRPr>
          </a:p>
          <a:p>
            <a:pPr lvl="0">
              <a:buFont typeface="Wingdings" pitchFamily="2" charset="2"/>
              <a:buChar char="Ø"/>
            </a:pPr>
            <a:r>
              <a:rPr lang="en-US" sz="1400" dirty="0" smtClean="0">
                <a:latin typeface="Calibri" charset="0"/>
                <a:ea typeface="Calibri" charset="0"/>
                <a:cs typeface="Calibri" charset="0"/>
              </a:rPr>
              <a:t>Converted CRP lands emitted to the atmosphere a large amount of soil carbon that had accumulated during the CRP years, though less from perennial crops; rates of exchange suggest that emissions will likely persist for ~14 years.</a:t>
            </a:r>
          </a:p>
          <a:p>
            <a:pPr lvl="0">
              <a:buFont typeface="Wingdings" pitchFamily="2" charset="2"/>
              <a:buChar char="Ø"/>
            </a:pPr>
            <a:r>
              <a:rPr lang="en-US" sz="1400" dirty="0" smtClean="0">
                <a:latin typeface="Calibri" charset="0"/>
                <a:ea typeface="Calibri" charset="0"/>
                <a:cs typeface="Calibri" charset="0"/>
              </a:rPr>
              <a:t>Converted cropland to the same crops resulted in immediate carbon storage by the perennial crops owing to the replenishment of low soil carbon levels; the corn system neither lost nor gained soil carbon.</a:t>
            </a:r>
          </a:p>
          <a:p>
            <a:pPr lvl="0">
              <a:buFont typeface="Wingdings" pitchFamily="2" charset="2"/>
              <a:buChar char="Ø"/>
            </a:pPr>
            <a:r>
              <a:rPr lang="en-US" sz="1400" dirty="0" smtClean="0">
                <a:latin typeface="Calibri" charset="0"/>
                <a:ea typeface="Calibri" charset="0"/>
                <a:cs typeface="Calibri" charset="0"/>
              </a:rPr>
              <a:t>Growing perennial crops for biofuel on marginal croplands with depleted soil carbon will result in immediate carbon storage, whereas growing crops on land with large existing carbon stores will take years for sequestration to re-establish.</a:t>
            </a: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29200" y="1708155"/>
            <a:ext cx="3864339" cy="2174830"/>
          </a:xfrm>
          <a:prstGeom prst="rect">
            <a:avLst/>
          </a:prstGeom>
        </p:spPr>
      </p:pic>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47064B81CB5A84D8992C1DDBD34D590" ma:contentTypeVersion="0" ma:contentTypeDescription="Create a new document." ma:contentTypeScope="" ma:versionID="6738319440a0d4a8b574b44f29c8374c">
  <xsd:schema xmlns:xsd="http://www.w3.org/2001/XMLSchema" xmlns:xs="http://www.w3.org/2001/XMLSchema" xmlns:p="http://schemas.microsoft.com/office/2006/metadata/properties" xmlns:ns1="http://schemas.microsoft.com/sharepoint/v3" xmlns:ns2="f66da2ca-f37c-4205-929f-e8e9af1907d3" xmlns:ns3="598d3dbc-fa83-42fa-b207-889270677883" targetNamespace="http://schemas.microsoft.com/office/2006/metadata/properties" ma:root="true" ma:fieldsID="6ee46b2ab99f8bb7e069b4b66d7ecdec" ns1:_="" ns2:_="" ns3:_="">
    <xsd:import namespace="http://schemas.microsoft.com/sharepoint/v3"/>
    <xsd:import namespace="f66da2ca-f37c-4205-929f-e8e9af1907d3"/>
    <xsd:import namespace="598d3dbc-fa83-42fa-b207-889270677883"/>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element ref="ns2:TaxKeywordTaxHTField" minOccurs="0"/>
                <xsd:element ref="ns2:TaxCatchAll" minOccurs="0"/>
                <xsd:element ref="ns3:Comments_x002c__x0020_Notes_x002c__x0020_et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66da2ca-f37c-4205-929f-e8e9af1907d3"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element name="TaxKeywordTaxHTField" ma:index="14" nillable="true" ma:taxonomy="true" ma:internalName="TaxKeywordTaxHTField" ma:taxonomyFieldName="TaxKeyword" ma:displayName="Enterprise Keywords" ma:fieldId="{23f27201-bee3-471e-b2e7-b64fd8b7ca38}" ma:taxonomyMulti="true" ma:sspId="8627bd82-0569-4858-99f3-d7174152a405" ma:termSetId="00000000-0000-0000-0000-000000000000" ma:anchorId="00000000-0000-0000-0000-000000000000" ma:open="true" ma:isKeyword="true">
      <xsd:complexType>
        <xsd:sequence>
          <xsd:element ref="pc:Terms" minOccurs="0" maxOccurs="1"/>
        </xsd:sequence>
      </xsd:complexType>
    </xsd:element>
    <xsd:element name="TaxCatchAll" ma:index="15" nillable="true" ma:displayName="Taxonomy Catch All Column" ma:hidden="true" ma:list="{52eabb01-f6f8-4398-a964-66c8658a72c0}" ma:internalName="TaxCatchAll" ma:showField="CatchAllData" ma:web="f66da2ca-f37c-4205-929f-e8e9af1907d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98d3dbc-fa83-42fa-b207-889270677883" elementFormDefault="qualified">
    <xsd:import namespace="http://schemas.microsoft.com/office/2006/documentManagement/types"/>
    <xsd:import namespace="http://schemas.microsoft.com/office/infopath/2007/PartnerControls"/>
    <xsd:element name="Comments_x002c__x0020_Notes_x002c__x0020_etc" ma:index="16" nillable="true" ma:displayName="Comments, Notes, etc" ma:internalName="Comments_x002c__x0020_Notes_x002c__x0020_etc">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TaxKeywordTaxHTField xmlns="f66da2ca-f37c-4205-929f-e8e9af1907d3">
      <Terms xmlns="http://schemas.microsoft.com/office/infopath/2007/PartnerControls"/>
    </TaxKeywordTaxHTField>
    <TaxCatchAll xmlns="f66da2ca-f37c-4205-929f-e8e9af1907d3"/>
    <Comments_x002c__x0020_Notes_x002c__x0020_etc xmlns="598d3dbc-fa83-42fa-b207-889270677883">Ready for Comms (final set of eyes appreciated!)</Comments_x002c__x0020_Notes_x002c__x0020_etc>
    <PublishingExpirationDate xmlns="http://schemas.microsoft.com/sharepoint/v3" xsi:nil="true"/>
    <PublishingStartDate xmlns="http://schemas.microsoft.com/sharepoint/v3" xsi:nil="true"/>
    <_dlc_DocId xmlns="f66da2ca-f37c-4205-929f-e8e9af1907d3">HUBDOC-169-648</_dlc_DocId>
    <_dlc_DocIdUrl xmlns="f66da2ca-f37c-4205-929f-e8e9af1907d3">
      <Url>https://intranet.wei.wisc.edu/glbrc/doe/_layouts/15/DocIdRedir.aspx?ID=HUBDOC-169-648</Url>
      <Description>HUBDOC-169-648</Description>
    </_dlc_DocIdUrl>
    <_dlc_DocIdPersistId xmlns="f66da2ca-f37c-4205-929f-e8e9af1907d3">false</_dlc_DocIdPersistId>
  </documentManagement>
</p:properties>
</file>

<file path=customXml/itemProps1.xml><?xml version="1.0" encoding="utf-8"?>
<ds:datastoreItem xmlns:ds="http://schemas.openxmlformats.org/officeDocument/2006/customXml" ds:itemID="{D73A89BB-3228-4566-B5DE-ED801792271A}">
  <ds:schemaRefs>
    <ds:schemaRef ds:uri="http://schemas.microsoft.com/sharepoint/events"/>
  </ds:schemaRefs>
</ds:datastoreItem>
</file>

<file path=customXml/itemProps2.xml><?xml version="1.0" encoding="utf-8"?>
<ds:datastoreItem xmlns:ds="http://schemas.openxmlformats.org/officeDocument/2006/customXml" ds:itemID="{4CE68956-2A2F-4AF9-A683-C63B389D65EE}">
  <ds:schemaRefs>
    <ds:schemaRef ds:uri="http://schemas.microsoft.com/sharepoint/v3/contenttype/forms"/>
  </ds:schemaRefs>
</ds:datastoreItem>
</file>

<file path=customXml/itemProps3.xml><?xml version="1.0" encoding="utf-8"?>
<ds:datastoreItem xmlns:ds="http://schemas.openxmlformats.org/officeDocument/2006/customXml" ds:itemID="{5EDED528-518D-4C69-AD84-97438F549D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66da2ca-f37c-4205-929f-e8e9af1907d3"/>
    <ds:schemaRef ds:uri="598d3dbc-fa83-42fa-b207-8892706778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05E273A0-DD58-4D63-AD59-E4FD25EB50A2}">
  <ds:schemaRefs>
    <ds:schemaRef ds:uri="http://schemas.microsoft.com/office/2006/metadata/properties"/>
    <ds:schemaRef ds:uri="http://schemas.microsoft.com/office/infopath/2007/PartnerControls"/>
    <ds:schemaRef ds:uri="f66da2ca-f37c-4205-929f-e8e9af1907d3"/>
    <ds:schemaRef ds:uri="598d3dbc-fa83-42fa-b207-889270677883"/>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
  <TotalTime>113624</TotalTime>
  <Words>222</Words>
  <Application>Microsoft Macintosh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Rod</vt:lpstr>
      <vt:lpstr>Times New Roman</vt:lpstr>
      <vt:lpstr>Wingdings</vt:lpstr>
      <vt:lpstr>Office Theme</vt:lpstr>
      <vt:lpstr>PowerPoint Presentation</vt:lpstr>
    </vt:vector>
  </TitlesOfParts>
  <Company>US Department of Energy (SC)</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of BER</dc:title>
  <dc:creator>palmian</dc:creator>
  <cp:keywords/>
  <cp:lastModifiedBy>Matthew Wisniewski</cp:lastModifiedBy>
  <cp:revision>909</cp:revision>
  <dcterms:created xsi:type="dcterms:W3CDTF">2010-02-04T19:54:00Z</dcterms:created>
  <dcterms:modified xsi:type="dcterms:W3CDTF">2018-08-02T14:27:59Z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0x010100247064B81CB5A84D8992C1DDBD34D590</vt:lpwstr>
  </property>
  <property fmtid="{D5CDD505-2E9C-101B-9397-08002B2CF9AE}" pid="3" name="_dlc_DocIdItemGuid">
    <vt:lpwstr>450da7aa-a8f3-4a36-9954-aeef04a50810</vt:lpwstr>
  </property>
  <property fmtid="{D5CDD505-2E9C-101B-9397-08002B2CF9AE}" pid="4" name="TaxKeyword">
    <vt:lpwstr/>
  </property>
  <property fmtid="{D5CDD505-2E9C-101B-9397-08002B2CF9AE}" pid="5" name="xd_Signature">
    <vt:bool>true</vt:bool>
  </property>
  <property fmtid="{D5CDD505-2E9C-101B-9397-08002B2CF9AE}" pid="6" name="xd_ProgID">
    <vt:lpwstr/>
  </property>
  <property fmtid="{D5CDD505-2E9C-101B-9397-08002B2CF9AE}" pid="7" name="TemplateUrl">
    <vt:lpwstr/>
  </property>
</Properties>
</file>