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60" r:id="rId5"/>
  </p:sldMasterIdLst>
  <p:notesMasterIdLst>
    <p:notesMasterId r:id="rId6"/>
  </p:notesMasterIdLst>
  <p:sldIdLst>
    <p:sldId id="256" r:id="rId7"/>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8" roundtripDataSignature="AMtx7mjWVxOEpPkxD4TUz53NronRkCWo6A=="/>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1" name="Chris Hubbuch"/>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commentAuthors" Target="commentAuthors.xml"/><Relationship Id="rId4" Type="http://schemas.openxmlformats.org/officeDocument/2006/relationships/slideMaster" Target="slideMasters/slideMaster1.xml"/><Relationship Id="rId5" Type="http://schemas.openxmlformats.org/officeDocument/2006/relationships/slideMaster" Target="slideMasters/slideMaster2.xml"/><Relationship Id="rId6" Type="http://schemas.openxmlformats.org/officeDocument/2006/relationships/notesMaster" Target="notesMasters/notesMaster1.xml"/><Relationship Id="rId7" Type="http://schemas.openxmlformats.org/officeDocument/2006/relationships/slide" Target="slides/slide1.xml"/><Relationship Id="rId8" Type="http://customschemas.google.com/relationships/presentationmetadata" Target="metadata"/></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5-09-03T17:45:49.387">
    <p:pos x="197" y="3801"/>
    <p:text>update citation when available</p:text>
    <p:extLst>
      <p:ext uri="{C676402C-5697-4E1C-873F-D02D1690AC5C}">
        <p15:threadingInfo timeZoneBias="0"/>
      </p:ext>
      <p:ext uri="http://customooxmlschemas.google.com/">
        <go:slidesCustomData xmlns:go="http://customooxmlschemas.google.com/" commentPostId="AAABqTShyiQ"/>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5" name="Google Shape;165;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jp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jp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jp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jp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jp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jpg"/></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jp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jp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5.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3" name="Shape 13"/>
        <p:cNvGrpSpPr/>
        <p:nvPr/>
      </p:nvGrpSpPr>
      <p:grpSpPr>
        <a:xfrm>
          <a:off x="0" y="0"/>
          <a:ext cx="0" cy="0"/>
          <a:chOff x="0" y="0"/>
          <a:chExt cx="0" cy="0"/>
        </a:xfrm>
      </p:grpSpPr>
      <p:sp>
        <p:nvSpPr>
          <p:cNvPr id="14" name="Google Shape;14;p3"/>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 name="Google Shape;15;p3"/>
          <p:cNvSpPr txBox="1"/>
          <p:nvPr/>
        </p:nvSpPr>
        <p:spPr>
          <a:xfrm>
            <a:off x="8417169" y="6398798"/>
            <a:ext cx="3774831" cy="33855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lt1"/>
                </a:solidFill>
                <a:latin typeface="Avenir"/>
                <a:ea typeface="Avenir"/>
                <a:cs typeface="Avenir"/>
                <a:sym typeface="Avenir"/>
              </a:rPr>
              <a:t>Biological and Environmental Research</a:t>
            </a:r>
            <a:endParaRPr b="0" i="0" sz="1400" u="none" cap="none" strike="noStrike">
              <a:solidFill>
                <a:srgbClr val="000000"/>
              </a:solidFill>
              <a:latin typeface="Arial"/>
              <a:ea typeface="Arial"/>
              <a:cs typeface="Arial"/>
              <a:sym typeface="Arial"/>
            </a:endParaRPr>
          </a:p>
        </p:txBody>
      </p:sp>
      <p:pic>
        <p:nvPicPr>
          <p:cNvPr id="16" name="Google Shape;16;p3"/>
          <p:cNvPicPr preferRelativeResize="0"/>
          <p:nvPr/>
        </p:nvPicPr>
        <p:blipFill rotWithShape="1">
          <a:blip r:embed="rId2">
            <a:alphaModFix/>
          </a:blip>
          <a:srcRect b="0" l="0" r="0" t="0"/>
          <a:stretch/>
        </p:blipFill>
        <p:spPr>
          <a:xfrm>
            <a:off x="0" y="6384250"/>
            <a:ext cx="12192000" cy="520075"/>
          </a:xfrm>
          <a:prstGeom prst="rect">
            <a:avLst/>
          </a:prstGeom>
          <a:noFill/>
          <a:ln>
            <a:noFill/>
          </a:ln>
        </p:spPr>
      </p:pic>
      <p:pic>
        <p:nvPicPr>
          <p:cNvPr id="17" name="Google Shape;17;p3"/>
          <p:cNvPicPr preferRelativeResize="0"/>
          <p:nvPr/>
        </p:nvPicPr>
        <p:blipFill rotWithShape="1">
          <a:blip r:embed="rId3">
            <a:alphaModFix/>
          </a:blip>
          <a:srcRect b="0" l="0" r="0" t="0"/>
          <a:stretch/>
        </p:blipFill>
        <p:spPr>
          <a:xfrm>
            <a:off x="152388" y="6384259"/>
            <a:ext cx="11887200" cy="520065"/>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86" name="Shape 86"/>
        <p:cNvGrpSpPr/>
        <p:nvPr/>
      </p:nvGrpSpPr>
      <p:grpSpPr>
        <a:xfrm>
          <a:off x="0" y="0"/>
          <a:ext cx="0" cy="0"/>
          <a:chOff x="0" y="0"/>
          <a:chExt cx="0" cy="0"/>
        </a:xfrm>
      </p:grpSpPr>
      <p:sp>
        <p:nvSpPr>
          <p:cNvPr id="87" name="Google Shape;87;p12"/>
          <p:cNvSpPr/>
          <p:nvPr>
            <p:ph idx="2" type="pic"/>
          </p:nvPr>
        </p:nvSpPr>
        <p:spPr>
          <a:xfrm>
            <a:off x="6096000" y="1"/>
            <a:ext cx="6095999" cy="6324600"/>
          </a:xfrm>
          <a:prstGeom prst="rect">
            <a:avLst/>
          </a:prstGeom>
          <a:noFill/>
          <a:ln>
            <a:noFill/>
          </a:ln>
        </p:spPr>
      </p:sp>
      <p:sp>
        <p:nvSpPr>
          <p:cNvPr id="88" name="Google Shape;88;p12"/>
          <p:cNvSpPr txBox="1"/>
          <p:nvPr>
            <p:ph type="title"/>
          </p:nvPr>
        </p:nvSpPr>
        <p:spPr>
          <a:xfrm>
            <a:off x="361950" y="352977"/>
            <a:ext cx="5448300" cy="1418889"/>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3200"/>
              <a:buFont typeface="Avenir"/>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9" name="Google Shape;89;p12"/>
          <p:cNvSpPr txBox="1"/>
          <p:nvPr>
            <p:ph idx="1" type="body"/>
          </p:nvPr>
        </p:nvSpPr>
        <p:spPr>
          <a:xfrm>
            <a:off x="361950" y="2043953"/>
            <a:ext cx="5448300" cy="382503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Font typeface="Avenir"/>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90" name="Google Shape;90;p12"/>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venir"/>
              <a:ea typeface="Avenir"/>
              <a:cs typeface="Avenir"/>
              <a:sym typeface="Avenir"/>
            </a:endParaRPr>
          </a:p>
        </p:txBody>
      </p:sp>
      <p:sp>
        <p:nvSpPr>
          <p:cNvPr id="91" name="Google Shape;91;p12"/>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1pPr>
            <a:lvl2pPr indent="0" lvl="1"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2pPr>
            <a:lvl3pPr indent="0" lvl="2"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3pPr>
            <a:lvl4pPr indent="0" lvl="3"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4pPr>
            <a:lvl5pPr indent="0" lvl="4"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5pPr>
            <a:lvl6pPr indent="0" lvl="5"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6pPr>
            <a:lvl7pPr indent="0" lvl="6"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7pPr>
            <a:lvl8pPr indent="0" lvl="7"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8pPr>
            <a:lvl9pPr indent="0" lvl="8"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92" name="Google Shape;92;p12"/>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93" name="Google Shape;93;p12"/>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venir"/>
                <a:ea typeface="Avenir"/>
                <a:cs typeface="Avenir"/>
                <a:sym typeface="Avenir"/>
              </a:rPr>
              <a:t>Energy.gov/science</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4" name="Shape 94"/>
        <p:cNvGrpSpPr/>
        <p:nvPr/>
      </p:nvGrpSpPr>
      <p:grpSpPr>
        <a:xfrm>
          <a:off x="0" y="0"/>
          <a:ext cx="0" cy="0"/>
          <a:chOff x="0" y="0"/>
          <a:chExt cx="0" cy="0"/>
        </a:xfrm>
      </p:grpSpPr>
      <p:sp>
        <p:nvSpPr>
          <p:cNvPr id="95" name="Google Shape;95;p13"/>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venir"/>
              <a:ea typeface="Avenir"/>
              <a:cs typeface="Avenir"/>
              <a:sym typeface="Avenir"/>
            </a:endParaRPr>
          </a:p>
        </p:txBody>
      </p:sp>
      <p:sp>
        <p:nvSpPr>
          <p:cNvPr id="96" name="Google Shape;96;p13"/>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1pPr>
            <a:lvl2pPr indent="0" lvl="1"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2pPr>
            <a:lvl3pPr indent="0" lvl="2"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3pPr>
            <a:lvl4pPr indent="0" lvl="3"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4pPr>
            <a:lvl5pPr indent="0" lvl="4"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5pPr>
            <a:lvl6pPr indent="0" lvl="5"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6pPr>
            <a:lvl7pPr indent="0" lvl="6"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7pPr>
            <a:lvl8pPr indent="0" lvl="7"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8pPr>
            <a:lvl9pPr indent="0" lvl="8"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97" name="Google Shape;97;p13"/>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98" name="Google Shape;98;p13"/>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venir"/>
                <a:ea typeface="Avenir"/>
                <a:cs typeface="Avenir"/>
                <a:sym typeface="Avenir"/>
              </a:rPr>
              <a:t>Energy.gov/science</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05" name="Shape 105"/>
        <p:cNvGrpSpPr/>
        <p:nvPr/>
      </p:nvGrpSpPr>
      <p:grpSpPr>
        <a:xfrm>
          <a:off x="0" y="0"/>
          <a:ext cx="0" cy="0"/>
          <a:chOff x="0" y="0"/>
          <a:chExt cx="0" cy="0"/>
        </a:xfrm>
      </p:grpSpPr>
      <p:sp>
        <p:nvSpPr>
          <p:cNvPr id="106" name="Google Shape;106;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7" name="Google Shape;107;p15"/>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08" name="Google Shape;108;p15"/>
          <p:cNvSpPr/>
          <p:nvPr/>
        </p:nvSpPr>
        <p:spPr>
          <a:xfrm>
            <a:off x="0" y="6320118"/>
            <a:ext cx="12192000" cy="537900"/>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rgbClr val="FFFFFF"/>
              </a:solidFill>
              <a:latin typeface="Avenir"/>
              <a:ea typeface="Avenir"/>
              <a:cs typeface="Avenir"/>
              <a:sym typeface="Avenir"/>
            </a:endParaRPr>
          </a:p>
        </p:txBody>
      </p:sp>
      <p:pic>
        <p:nvPicPr>
          <p:cNvPr id="109" name="Google Shape;109;p15"/>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110" name="Google Shape;110;p15"/>
          <p:cNvSpPr txBox="1"/>
          <p:nvPr/>
        </p:nvSpPr>
        <p:spPr>
          <a:xfrm>
            <a:off x="7694875" y="6404400"/>
            <a:ext cx="4284600" cy="369300"/>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800"/>
              <a:buFont typeface="Arial"/>
              <a:buNone/>
            </a:pPr>
            <a:r>
              <a:rPr b="0" i="0" lang="en-US" sz="1800" u="none" cap="none" strike="noStrike">
                <a:solidFill>
                  <a:srgbClr val="FFFFFF"/>
                </a:solidFill>
                <a:latin typeface="Avenir"/>
                <a:ea typeface="Avenir"/>
                <a:cs typeface="Avenir"/>
                <a:sym typeface="Avenir"/>
              </a:rPr>
              <a:t>Biological and Environmental Research</a:t>
            </a:r>
            <a:endParaRPr b="0" i="0" sz="1400" u="none" cap="none" strike="noStrike">
              <a:solidFill>
                <a:srgbClr val="000000"/>
              </a:solidFill>
              <a:latin typeface="Arial"/>
              <a:ea typeface="Arial"/>
              <a:cs typeface="Arial"/>
              <a:sym typeface="Arial"/>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1" name="Shape 111"/>
        <p:cNvGrpSpPr/>
        <p:nvPr/>
      </p:nvGrpSpPr>
      <p:grpSpPr>
        <a:xfrm>
          <a:off x="0" y="0"/>
          <a:ext cx="0" cy="0"/>
          <a:chOff x="0" y="0"/>
          <a:chExt cx="0" cy="0"/>
        </a:xfrm>
      </p:grpSpPr>
      <p:pic>
        <p:nvPicPr>
          <p:cNvPr id="112" name="Google Shape;112;p16"/>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113" name="Google Shape;113;p16"/>
          <p:cNvSpPr txBox="1"/>
          <p:nvPr>
            <p:ph type="ctrTitle"/>
          </p:nvPr>
        </p:nvSpPr>
        <p:spPr>
          <a:xfrm>
            <a:off x="6023112" y="421517"/>
            <a:ext cx="5605671" cy="1655761"/>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0"/>
              </a:spcBef>
              <a:spcAft>
                <a:spcPts val="0"/>
              </a:spcAft>
              <a:buClr>
                <a:schemeClr val="lt1"/>
              </a:buClr>
              <a:buSzPts val="5400"/>
              <a:buFont typeface="Calibri"/>
              <a:buNone/>
              <a:defRPr sz="54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4" name="Google Shape;114;p16"/>
          <p:cNvSpPr txBox="1"/>
          <p:nvPr>
            <p:ph idx="1" type="subTitle"/>
          </p:nvPr>
        </p:nvSpPr>
        <p:spPr>
          <a:xfrm>
            <a:off x="6023112" y="3602038"/>
            <a:ext cx="5605671"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15" name="Shape 115"/>
        <p:cNvGrpSpPr/>
        <p:nvPr/>
      </p:nvGrpSpPr>
      <p:grpSpPr>
        <a:xfrm>
          <a:off x="0" y="0"/>
          <a:ext cx="0" cy="0"/>
          <a:chOff x="0" y="0"/>
          <a:chExt cx="0" cy="0"/>
        </a:xfrm>
      </p:grpSpPr>
      <p:sp>
        <p:nvSpPr>
          <p:cNvPr id="116" name="Google Shape;116;p17"/>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7" name="Google Shape;117;p17"/>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pic>
        <p:nvPicPr>
          <p:cNvPr id="118" name="Google Shape;118;p17"/>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119" name="Google Shape;119;p17"/>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Office of Biological and Environmental Research</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20" name="Shape 120"/>
        <p:cNvGrpSpPr/>
        <p:nvPr/>
      </p:nvGrpSpPr>
      <p:grpSpPr>
        <a:xfrm>
          <a:off x="0" y="0"/>
          <a:ext cx="0" cy="0"/>
          <a:chOff x="0" y="0"/>
          <a:chExt cx="0" cy="0"/>
        </a:xfrm>
      </p:grpSpPr>
      <p:sp>
        <p:nvSpPr>
          <p:cNvPr id="121" name="Google Shape;121;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2" name="Google Shape;122;p18"/>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23" name="Google Shape;123;p18"/>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24" name="Google Shape;124;p18"/>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125" name="Google Shape;125;p18"/>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Office of Biological and Environmental Research</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26" name="Shape 126"/>
        <p:cNvGrpSpPr/>
        <p:nvPr/>
      </p:nvGrpSpPr>
      <p:grpSpPr>
        <a:xfrm>
          <a:off x="0" y="0"/>
          <a:ext cx="0" cy="0"/>
          <a:chOff x="0" y="0"/>
          <a:chExt cx="0" cy="0"/>
        </a:xfrm>
      </p:grpSpPr>
      <p:sp>
        <p:nvSpPr>
          <p:cNvPr id="127" name="Google Shape;127;p19"/>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8" name="Google Shape;128;p19"/>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29" name="Google Shape;129;p19"/>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130" name="Google Shape;130;p19"/>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131" name="Google Shape;131;p19"/>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32" name="Google Shape;132;p19"/>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133" name="Google Shape;133;p19"/>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Office of Biological and Environmental Research</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34" name="Shape 134"/>
        <p:cNvGrpSpPr/>
        <p:nvPr/>
      </p:nvGrpSpPr>
      <p:grpSpPr>
        <a:xfrm>
          <a:off x="0" y="0"/>
          <a:ext cx="0" cy="0"/>
          <a:chOff x="0" y="0"/>
          <a:chExt cx="0" cy="0"/>
        </a:xfrm>
      </p:grpSpPr>
      <p:sp>
        <p:nvSpPr>
          <p:cNvPr id="135" name="Google Shape;135;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pic>
        <p:nvPicPr>
          <p:cNvPr id="136" name="Google Shape;136;p20"/>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137" name="Google Shape;137;p20"/>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Office of Biological and Environmental Research</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38" name="Shape 138"/>
        <p:cNvGrpSpPr/>
        <p:nvPr/>
      </p:nvGrpSpPr>
      <p:grpSpPr>
        <a:xfrm>
          <a:off x="0" y="0"/>
          <a:ext cx="0" cy="0"/>
          <a:chOff x="0" y="0"/>
          <a:chExt cx="0" cy="0"/>
        </a:xfrm>
      </p:grpSpPr>
      <p:pic>
        <p:nvPicPr>
          <p:cNvPr id="139" name="Google Shape;139;p21"/>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140" name="Google Shape;140;p21"/>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Office of Biological and Environmental Research</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41" name="Shape 141"/>
        <p:cNvGrpSpPr/>
        <p:nvPr/>
      </p:nvGrpSpPr>
      <p:grpSpPr>
        <a:xfrm>
          <a:off x="0" y="0"/>
          <a:ext cx="0" cy="0"/>
          <a:chOff x="0" y="0"/>
          <a:chExt cx="0" cy="0"/>
        </a:xfrm>
      </p:grpSpPr>
      <p:sp>
        <p:nvSpPr>
          <p:cNvPr id="142" name="Google Shape;142;p2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3" name="Google Shape;143;p22"/>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144" name="Google Shape;144;p22"/>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145" name="Google Shape;145;p22"/>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146" name="Google Shape;146;p22"/>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Office of Biological and Environmental Research</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rgbClr val="0B324F"/>
        </a:solidFill>
      </p:bgPr>
    </p:bg>
    <p:spTree>
      <p:nvGrpSpPr>
        <p:cNvPr id="18" name="Shape 18"/>
        <p:cNvGrpSpPr/>
        <p:nvPr/>
      </p:nvGrpSpPr>
      <p:grpSpPr>
        <a:xfrm>
          <a:off x="0" y="0"/>
          <a:ext cx="0" cy="0"/>
          <a:chOff x="0" y="0"/>
          <a:chExt cx="0" cy="0"/>
        </a:xfrm>
      </p:grpSpPr>
      <p:sp>
        <p:nvSpPr>
          <p:cNvPr id="19" name="Google Shape;19;p4"/>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lt1"/>
              </a:buClr>
              <a:buSzPts val="6000"/>
              <a:buFont typeface="Avenir"/>
              <a:buNone/>
              <a:defRPr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4"/>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lt1"/>
              </a:buClr>
              <a:buSzPts val="2400"/>
              <a:buNone/>
              <a:defRPr sz="2400">
                <a:solidFill>
                  <a:schemeClr val="lt1"/>
                </a:solidFill>
              </a:defRPr>
            </a:lvl1pPr>
            <a:lvl2pPr lvl="1" algn="ctr">
              <a:lnSpc>
                <a:spcPct val="90000"/>
              </a:lnSpc>
              <a:spcBef>
                <a:spcPts val="500"/>
              </a:spcBef>
              <a:spcAft>
                <a:spcPts val="0"/>
              </a:spcAft>
              <a:buClr>
                <a:schemeClr val="dk1"/>
              </a:buClr>
              <a:buSzPts val="2000"/>
              <a:buFont typeface="Avenir"/>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21" name="Google Shape;21;p4"/>
          <p:cNvSpPr txBox="1"/>
          <p:nvPr>
            <p:ph idx="10" type="dt"/>
          </p:nvPr>
        </p:nvSpPr>
        <p:spPr>
          <a:xfrm>
            <a:off x="2928257" y="6413161"/>
            <a:ext cx="968829" cy="365125"/>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100" u="none" cap="none" strike="noStrike">
                <a:solidFill>
                  <a:schemeClr val="dk1"/>
                </a:solidFill>
                <a:latin typeface="Avenir"/>
                <a:ea typeface="Avenir"/>
                <a:cs typeface="Avenir"/>
                <a:sym typeface="Avenir"/>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venir"/>
                <a:ea typeface="Avenir"/>
                <a:cs typeface="Avenir"/>
                <a:sym typeface="Avenir"/>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venir"/>
                <a:ea typeface="Avenir"/>
                <a:cs typeface="Avenir"/>
                <a:sym typeface="Avenir"/>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venir"/>
                <a:ea typeface="Avenir"/>
                <a:cs typeface="Avenir"/>
                <a:sym typeface="Avenir"/>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venir"/>
                <a:ea typeface="Avenir"/>
                <a:cs typeface="Avenir"/>
                <a:sym typeface="Avenir"/>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venir"/>
                <a:ea typeface="Avenir"/>
                <a:cs typeface="Avenir"/>
                <a:sym typeface="Avenir"/>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venir"/>
                <a:ea typeface="Avenir"/>
                <a:cs typeface="Avenir"/>
                <a:sym typeface="Avenir"/>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venir"/>
                <a:ea typeface="Avenir"/>
                <a:cs typeface="Avenir"/>
                <a:sym typeface="Avenir"/>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venir"/>
                <a:ea typeface="Avenir"/>
                <a:cs typeface="Avenir"/>
                <a:sym typeface="Avenir"/>
              </a:defRPr>
            </a:lvl9pPr>
          </a:lstStyle>
          <a:p/>
        </p:txBody>
      </p:sp>
      <p:sp>
        <p:nvSpPr>
          <p:cNvPr id="22" name="Google Shape;22;p4"/>
          <p:cNvSpPr txBox="1"/>
          <p:nvPr>
            <p:ph idx="11" type="ftr"/>
          </p:nvPr>
        </p:nvSpPr>
        <p:spPr>
          <a:xfrm>
            <a:off x="4038600" y="6413160"/>
            <a:ext cx="4114800" cy="365125"/>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100" u="none" cap="none" strike="noStrike">
                <a:solidFill>
                  <a:schemeClr val="dk1"/>
                </a:solidFill>
                <a:latin typeface="Avenir"/>
                <a:ea typeface="Avenir"/>
                <a:cs typeface="Avenir"/>
                <a:sym typeface="Avenir"/>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venir"/>
                <a:ea typeface="Avenir"/>
                <a:cs typeface="Avenir"/>
                <a:sym typeface="Avenir"/>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venir"/>
                <a:ea typeface="Avenir"/>
                <a:cs typeface="Avenir"/>
                <a:sym typeface="Avenir"/>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venir"/>
                <a:ea typeface="Avenir"/>
                <a:cs typeface="Avenir"/>
                <a:sym typeface="Avenir"/>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venir"/>
                <a:ea typeface="Avenir"/>
                <a:cs typeface="Avenir"/>
                <a:sym typeface="Avenir"/>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venir"/>
                <a:ea typeface="Avenir"/>
                <a:cs typeface="Avenir"/>
                <a:sym typeface="Avenir"/>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venir"/>
                <a:ea typeface="Avenir"/>
                <a:cs typeface="Avenir"/>
                <a:sym typeface="Avenir"/>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venir"/>
                <a:ea typeface="Avenir"/>
                <a:cs typeface="Avenir"/>
                <a:sym typeface="Avenir"/>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venir"/>
                <a:ea typeface="Avenir"/>
                <a:cs typeface="Avenir"/>
                <a:sym typeface="Avenir"/>
              </a:defRPr>
            </a:lvl9pPr>
          </a:lstStyle>
          <a:p/>
        </p:txBody>
      </p:sp>
      <p:sp>
        <p:nvSpPr>
          <p:cNvPr id="23" name="Google Shape;23;p4"/>
          <p:cNvSpPr/>
          <p:nvPr/>
        </p:nvSpPr>
        <p:spPr>
          <a:xfrm>
            <a:off x="0" y="5622878"/>
            <a:ext cx="12192000" cy="1235122"/>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venir"/>
              <a:ea typeface="Avenir"/>
              <a:cs typeface="Avenir"/>
              <a:sym typeface="Avenir"/>
            </a:endParaRPr>
          </a:p>
        </p:txBody>
      </p:sp>
      <p:pic>
        <p:nvPicPr>
          <p:cNvPr id="24" name="Google Shape;24;p4"/>
          <p:cNvPicPr preferRelativeResize="0"/>
          <p:nvPr/>
        </p:nvPicPr>
        <p:blipFill rotWithShape="1">
          <a:blip r:embed="rId2">
            <a:alphaModFix/>
          </a:blip>
          <a:srcRect b="0" l="0" r="0" t="0"/>
          <a:stretch/>
        </p:blipFill>
        <p:spPr>
          <a:xfrm>
            <a:off x="132289" y="5815220"/>
            <a:ext cx="4894439" cy="901108"/>
          </a:xfrm>
          <a:prstGeom prst="rect">
            <a:avLst/>
          </a:prstGeom>
          <a:noFill/>
          <a:ln>
            <a:noFill/>
          </a:ln>
        </p:spPr>
      </p:pic>
      <p:sp>
        <p:nvSpPr>
          <p:cNvPr id="25" name="Google Shape;25;p4"/>
          <p:cNvSpPr txBox="1"/>
          <p:nvPr/>
        </p:nvSpPr>
        <p:spPr>
          <a:xfrm>
            <a:off x="7162800" y="5917273"/>
            <a:ext cx="5029200" cy="646331"/>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600"/>
              <a:buFont typeface="Arial"/>
              <a:buNone/>
            </a:pPr>
            <a:r>
              <a:rPr b="1" i="0" lang="en-US" sz="3600" u="none" cap="none" strike="noStrike">
                <a:solidFill>
                  <a:schemeClr val="accent1"/>
                </a:solidFill>
                <a:latin typeface="Avenir"/>
                <a:ea typeface="Avenir"/>
                <a:cs typeface="Avenir"/>
                <a:sym typeface="Avenir"/>
              </a:rPr>
              <a:t>Energy.gov/science</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47" name="Shape 147"/>
        <p:cNvGrpSpPr/>
        <p:nvPr/>
      </p:nvGrpSpPr>
      <p:grpSpPr>
        <a:xfrm>
          <a:off x="0" y="0"/>
          <a:ext cx="0" cy="0"/>
          <a:chOff x="0" y="0"/>
          <a:chExt cx="0" cy="0"/>
        </a:xfrm>
      </p:grpSpPr>
      <p:sp>
        <p:nvSpPr>
          <p:cNvPr id="148" name="Google Shape;148;p23"/>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9" name="Google Shape;149;p23"/>
          <p:cNvSpPr/>
          <p:nvPr>
            <p:ph idx="2" type="pic"/>
          </p:nvPr>
        </p:nvSpPr>
        <p:spPr>
          <a:xfrm>
            <a:off x="5183188" y="987425"/>
            <a:ext cx="6172200" cy="4873625"/>
          </a:xfrm>
          <a:prstGeom prst="rect">
            <a:avLst/>
          </a:prstGeom>
          <a:noFill/>
          <a:ln>
            <a:noFill/>
          </a:ln>
        </p:spPr>
      </p:sp>
      <p:sp>
        <p:nvSpPr>
          <p:cNvPr id="150" name="Google Shape;150;p23"/>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pic>
        <p:nvPicPr>
          <p:cNvPr id="151" name="Google Shape;151;p23"/>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152" name="Google Shape;152;p23"/>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Office of Biological and Environmental Research</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53" name="Shape 153"/>
        <p:cNvGrpSpPr/>
        <p:nvPr/>
      </p:nvGrpSpPr>
      <p:grpSpPr>
        <a:xfrm>
          <a:off x="0" y="0"/>
          <a:ext cx="0" cy="0"/>
          <a:chOff x="0" y="0"/>
          <a:chExt cx="0" cy="0"/>
        </a:xfrm>
      </p:grpSpPr>
      <p:sp>
        <p:nvSpPr>
          <p:cNvPr id="154" name="Google Shape;154;p2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55" name="Google Shape;155;p24"/>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56" name="Google Shape;156;p24"/>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157" name="Google Shape;157;p24"/>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Office of Biological and Environmental Research</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58" name="Shape 158"/>
        <p:cNvGrpSpPr/>
        <p:nvPr/>
      </p:nvGrpSpPr>
      <p:grpSpPr>
        <a:xfrm>
          <a:off x="0" y="0"/>
          <a:ext cx="0" cy="0"/>
          <a:chOff x="0" y="0"/>
          <a:chExt cx="0" cy="0"/>
        </a:xfrm>
      </p:grpSpPr>
      <p:sp>
        <p:nvSpPr>
          <p:cNvPr id="159" name="Google Shape;159;p25"/>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0" name="Google Shape;160;p25"/>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pic>
        <p:nvPicPr>
          <p:cNvPr id="161" name="Google Shape;161;p25"/>
          <p:cNvPicPr preferRelativeResize="0"/>
          <p:nvPr/>
        </p:nvPicPr>
        <p:blipFill rotWithShape="1">
          <a:blip r:embed="rId2">
            <a:alphaModFix/>
          </a:blip>
          <a:srcRect b="0" l="0" r="0" t="0"/>
          <a:stretch/>
        </p:blipFill>
        <p:spPr>
          <a:xfrm>
            <a:off x="0" y="6350000"/>
            <a:ext cx="12192000" cy="508000"/>
          </a:xfrm>
          <a:prstGeom prst="rect">
            <a:avLst/>
          </a:prstGeom>
          <a:noFill/>
          <a:ln>
            <a:noFill/>
          </a:ln>
        </p:spPr>
      </p:pic>
      <p:sp>
        <p:nvSpPr>
          <p:cNvPr id="162" name="Google Shape;162;p25"/>
          <p:cNvSpPr txBox="1"/>
          <p:nvPr/>
        </p:nvSpPr>
        <p:spPr>
          <a:xfrm>
            <a:off x="8448260" y="6492875"/>
            <a:ext cx="3666966"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lt1"/>
                </a:solidFill>
                <a:latin typeface="Calibri"/>
                <a:ea typeface="Calibri"/>
                <a:cs typeface="Calibri"/>
                <a:sym typeface="Calibri"/>
              </a:rPr>
              <a:t>Office of Biological and Environmental Research</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5"/>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5"/>
          <p:cNvSpPr txBox="1"/>
          <p:nvPr>
            <p:ph idx="1" type="body"/>
          </p:nvPr>
        </p:nvSpPr>
        <p:spPr>
          <a:xfrm>
            <a:off x="408791" y="1194099"/>
            <a:ext cx="11317044" cy="4982864"/>
          </a:xfrm>
          <a:prstGeom prst="rect">
            <a:avLst/>
          </a:prstGeom>
          <a:no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dk1"/>
              </a:buClr>
              <a:buSzPts val="2400"/>
              <a:buFont typeface="Arial"/>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9" name="Google Shape;29;p5"/>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venir"/>
              <a:ea typeface="Avenir"/>
              <a:cs typeface="Avenir"/>
              <a:sym typeface="Avenir"/>
            </a:endParaRPr>
          </a:p>
        </p:txBody>
      </p:sp>
      <p:sp>
        <p:nvSpPr>
          <p:cNvPr id="30" name="Google Shape;30;p5"/>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1pPr>
            <a:lvl2pPr indent="0" lvl="1"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2pPr>
            <a:lvl3pPr indent="0" lvl="2"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3pPr>
            <a:lvl4pPr indent="0" lvl="3"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4pPr>
            <a:lvl5pPr indent="0" lvl="4"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5pPr>
            <a:lvl6pPr indent="0" lvl="5"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6pPr>
            <a:lvl7pPr indent="0" lvl="6"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7pPr>
            <a:lvl8pPr indent="0" lvl="7"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8pPr>
            <a:lvl9pPr indent="0" lvl="8"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31" name="Google Shape;31;p5"/>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32" name="Google Shape;32;p5"/>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venir"/>
                <a:ea typeface="Avenir"/>
                <a:cs typeface="Avenir"/>
                <a:sym typeface="Avenir"/>
              </a:rPr>
              <a:t>Energy.gov/science</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content 2">
  <p:cSld name="Title with content 2">
    <p:spTree>
      <p:nvGrpSpPr>
        <p:cNvPr id="33" name="Shape 33"/>
        <p:cNvGrpSpPr/>
        <p:nvPr/>
      </p:nvGrpSpPr>
      <p:grpSpPr>
        <a:xfrm>
          <a:off x="0" y="0"/>
          <a:ext cx="0" cy="0"/>
          <a:chOff x="0" y="0"/>
          <a:chExt cx="0" cy="0"/>
        </a:xfrm>
      </p:grpSpPr>
      <p:sp>
        <p:nvSpPr>
          <p:cNvPr id="34" name="Google Shape;34;p6"/>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venir"/>
              <a:ea typeface="Avenir"/>
              <a:cs typeface="Avenir"/>
              <a:sym typeface="Avenir"/>
            </a:endParaRPr>
          </a:p>
        </p:txBody>
      </p:sp>
      <p:pic>
        <p:nvPicPr>
          <p:cNvPr id="35" name="Google Shape;35;p6"/>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36" name="Google Shape;36;p6"/>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venir"/>
                <a:ea typeface="Avenir"/>
                <a:cs typeface="Avenir"/>
                <a:sym typeface="Avenir"/>
              </a:rPr>
              <a:t>Energy.gov/science</a:t>
            </a:r>
            <a:endParaRPr b="0" i="0" sz="1400" u="none" cap="none" strike="noStrike">
              <a:solidFill>
                <a:srgbClr val="000000"/>
              </a:solidFill>
              <a:latin typeface="Arial"/>
              <a:ea typeface="Arial"/>
              <a:cs typeface="Arial"/>
              <a:sym typeface="Arial"/>
            </a:endParaRPr>
          </a:p>
        </p:txBody>
      </p:sp>
      <p:sp>
        <p:nvSpPr>
          <p:cNvPr id="37" name="Google Shape;37;p6"/>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6"/>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1pPr>
            <a:lvl2pPr indent="0" lvl="1"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2pPr>
            <a:lvl3pPr indent="0" lvl="2"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3pPr>
            <a:lvl4pPr indent="0" lvl="3"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4pPr>
            <a:lvl5pPr indent="0" lvl="4"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5pPr>
            <a:lvl6pPr indent="0" lvl="5"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6pPr>
            <a:lvl7pPr indent="0" lvl="6"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7pPr>
            <a:lvl8pPr indent="0" lvl="7"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8pPr>
            <a:lvl9pPr indent="0" lvl="8"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sp>
        <p:nvSpPr>
          <p:cNvPr id="39" name="Google Shape;39;p6"/>
          <p:cNvSpPr txBox="1"/>
          <p:nvPr>
            <p:ph idx="1" type="body"/>
          </p:nvPr>
        </p:nvSpPr>
        <p:spPr>
          <a:xfrm>
            <a:off x="439738" y="1681163"/>
            <a:ext cx="5430484" cy="4143375"/>
          </a:xfrm>
          <a:prstGeom prst="rect">
            <a:avLst/>
          </a:prstGeom>
          <a:solidFill>
            <a:schemeClr val="accent1"/>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6"/>
          <p:cNvSpPr txBox="1"/>
          <p:nvPr>
            <p:ph idx="2" type="body"/>
          </p:nvPr>
        </p:nvSpPr>
        <p:spPr>
          <a:xfrm>
            <a:off x="6333067" y="1681163"/>
            <a:ext cx="5454121" cy="4143375"/>
          </a:xfrm>
          <a:prstGeom prst="rect">
            <a:avLst/>
          </a:prstGeom>
          <a:solidFill>
            <a:srgbClr val="248A97"/>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content 3">
  <p:cSld name="Title with content 3">
    <p:spTree>
      <p:nvGrpSpPr>
        <p:cNvPr id="41" name="Shape 41"/>
        <p:cNvGrpSpPr/>
        <p:nvPr/>
      </p:nvGrpSpPr>
      <p:grpSpPr>
        <a:xfrm>
          <a:off x="0" y="0"/>
          <a:ext cx="0" cy="0"/>
          <a:chOff x="0" y="0"/>
          <a:chExt cx="0" cy="0"/>
        </a:xfrm>
      </p:grpSpPr>
      <p:sp>
        <p:nvSpPr>
          <p:cNvPr id="42" name="Google Shape;42;p7"/>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venir"/>
              <a:ea typeface="Avenir"/>
              <a:cs typeface="Avenir"/>
              <a:sym typeface="Avenir"/>
            </a:endParaRPr>
          </a:p>
        </p:txBody>
      </p:sp>
      <p:pic>
        <p:nvPicPr>
          <p:cNvPr id="43" name="Google Shape;43;p7"/>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44" name="Google Shape;44;p7"/>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venir"/>
                <a:ea typeface="Avenir"/>
                <a:cs typeface="Avenir"/>
                <a:sym typeface="Avenir"/>
              </a:rPr>
              <a:t>Energy.gov/science</a:t>
            </a:r>
            <a:endParaRPr b="0" i="0" sz="1400" u="none" cap="none" strike="noStrike">
              <a:solidFill>
                <a:srgbClr val="000000"/>
              </a:solidFill>
              <a:latin typeface="Arial"/>
              <a:ea typeface="Arial"/>
              <a:cs typeface="Arial"/>
              <a:sym typeface="Arial"/>
            </a:endParaRPr>
          </a:p>
        </p:txBody>
      </p:sp>
      <p:sp>
        <p:nvSpPr>
          <p:cNvPr id="45" name="Google Shape;45;p7"/>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6" name="Google Shape;46;p7"/>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1pPr>
            <a:lvl2pPr indent="0" lvl="1"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2pPr>
            <a:lvl3pPr indent="0" lvl="2"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3pPr>
            <a:lvl4pPr indent="0" lvl="3"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4pPr>
            <a:lvl5pPr indent="0" lvl="4"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5pPr>
            <a:lvl6pPr indent="0" lvl="5"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6pPr>
            <a:lvl7pPr indent="0" lvl="6"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7pPr>
            <a:lvl8pPr indent="0" lvl="7"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8pPr>
            <a:lvl9pPr indent="0" lvl="8"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sp>
        <p:nvSpPr>
          <p:cNvPr id="47" name="Google Shape;47;p7"/>
          <p:cNvSpPr txBox="1"/>
          <p:nvPr>
            <p:ph idx="1" type="body"/>
          </p:nvPr>
        </p:nvSpPr>
        <p:spPr>
          <a:xfrm>
            <a:off x="439738" y="1681163"/>
            <a:ext cx="3578225" cy="4143375"/>
          </a:xfrm>
          <a:prstGeom prst="rect">
            <a:avLst/>
          </a:prstGeom>
          <a:solidFill>
            <a:schemeClr val="accent1"/>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8" name="Google Shape;48;p7"/>
          <p:cNvSpPr txBox="1"/>
          <p:nvPr>
            <p:ph idx="2" type="body"/>
          </p:nvPr>
        </p:nvSpPr>
        <p:spPr>
          <a:xfrm>
            <a:off x="4327525" y="1681163"/>
            <a:ext cx="3576638" cy="4143375"/>
          </a:xfrm>
          <a:prstGeom prst="rect">
            <a:avLst/>
          </a:prstGeom>
          <a:solidFill>
            <a:schemeClr val="accent4"/>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9" name="Google Shape;49;p7"/>
          <p:cNvSpPr txBox="1"/>
          <p:nvPr>
            <p:ph idx="3" type="body"/>
          </p:nvPr>
        </p:nvSpPr>
        <p:spPr>
          <a:xfrm>
            <a:off x="8212138" y="1681163"/>
            <a:ext cx="3575050" cy="4143375"/>
          </a:xfrm>
          <a:prstGeom prst="rect">
            <a:avLst/>
          </a:prstGeom>
          <a:solidFill>
            <a:srgbClr val="248A97"/>
          </a:solidFill>
          <a:ln>
            <a:noFill/>
          </a:ln>
        </p:spPr>
        <p:txBody>
          <a:bodyPr anchorCtr="0" anchor="t" bIns="45700" lIns="91425" spcFirstLastPara="1" rIns="91425" wrap="square" tIns="45700">
            <a:normAutofit/>
          </a:bodyPr>
          <a:lstStyle>
            <a:lvl1pPr indent="-381000" lvl="0" marL="457200" algn="l">
              <a:lnSpc>
                <a:spcPct val="90000"/>
              </a:lnSpc>
              <a:spcBef>
                <a:spcPts val="1000"/>
              </a:spcBef>
              <a:spcAft>
                <a:spcPts val="0"/>
              </a:spcAft>
              <a:buClr>
                <a:schemeClr val="lt1"/>
              </a:buClr>
              <a:buSzPts val="2400"/>
              <a:buChar char="•"/>
              <a:defRPr>
                <a:solidFill>
                  <a:schemeClr val="lt1"/>
                </a:solidFill>
              </a:defRPr>
            </a:lvl1pPr>
            <a:lvl2pPr indent="-355600" lvl="1" marL="914400" algn="l">
              <a:lnSpc>
                <a:spcPct val="90000"/>
              </a:lnSpc>
              <a:spcBef>
                <a:spcPts val="500"/>
              </a:spcBef>
              <a:spcAft>
                <a:spcPts val="0"/>
              </a:spcAft>
              <a:buClr>
                <a:schemeClr val="lt1"/>
              </a:buClr>
              <a:buSzPts val="2000"/>
              <a:buFont typeface="Avenir"/>
              <a:buChar char="◦"/>
              <a:defRPr>
                <a:solidFill>
                  <a:schemeClr val="lt1"/>
                </a:solidFill>
              </a:defRPr>
            </a:lvl2pPr>
            <a:lvl3pPr indent="-342900" lvl="2" marL="1371600" algn="l">
              <a:lnSpc>
                <a:spcPct val="90000"/>
              </a:lnSpc>
              <a:spcBef>
                <a:spcPts val="500"/>
              </a:spcBef>
              <a:spcAft>
                <a:spcPts val="0"/>
              </a:spcAft>
              <a:buClr>
                <a:schemeClr val="lt1"/>
              </a:buClr>
              <a:buSzPts val="1800"/>
              <a:buChar char="▪"/>
              <a:defRPr>
                <a:solidFill>
                  <a:schemeClr val="lt1"/>
                </a:solidFill>
              </a:defRPr>
            </a:lvl3pPr>
            <a:lvl4pPr indent="-330200" lvl="3" marL="1828800" algn="l">
              <a:lnSpc>
                <a:spcPct val="90000"/>
              </a:lnSpc>
              <a:spcBef>
                <a:spcPts val="500"/>
              </a:spcBef>
              <a:spcAft>
                <a:spcPts val="0"/>
              </a:spcAft>
              <a:buClr>
                <a:schemeClr val="lt1"/>
              </a:buClr>
              <a:buSzPts val="1600"/>
              <a:buChar char="•"/>
              <a:defRPr>
                <a:solidFill>
                  <a:schemeClr val="lt1"/>
                </a:solidFill>
              </a:defRPr>
            </a:lvl4pPr>
            <a:lvl5pPr indent="-330200" lvl="4" marL="2286000" algn="l">
              <a:lnSpc>
                <a:spcPct val="90000"/>
              </a:lnSpc>
              <a:spcBef>
                <a:spcPts val="500"/>
              </a:spcBef>
              <a:spcAft>
                <a:spcPts val="0"/>
              </a:spcAft>
              <a:buClr>
                <a:schemeClr val="lt1"/>
              </a:buClr>
              <a:buSzPts val="1600"/>
              <a:buChar char="•"/>
              <a:defRPr>
                <a:solidFill>
                  <a:schemeClr val="lt1"/>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round)">
  <p:cSld name="Text with picture (round)">
    <p:spTree>
      <p:nvGrpSpPr>
        <p:cNvPr id="50" name="Shape 50"/>
        <p:cNvGrpSpPr/>
        <p:nvPr/>
      </p:nvGrpSpPr>
      <p:grpSpPr>
        <a:xfrm>
          <a:off x="0" y="0"/>
          <a:ext cx="0" cy="0"/>
          <a:chOff x="0" y="0"/>
          <a:chExt cx="0" cy="0"/>
        </a:xfrm>
      </p:grpSpPr>
      <p:sp>
        <p:nvSpPr>
          <p:cNvPr id="51" name="Google Shape;51;p8"/>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8"/>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venir"/>
              <a:ea typeface="Avenir"/>
              <a:cs typeface="Avenir"/>
              <a:sym typeface="Avenir"/>
            </a:endParaRPr>
          </a:p>
        </p:txBody>
      </p:sp>
      <p:sp>
        <p:nvSpPr>
          <p:cNvPr id="53" name="Google Shape;53;p8"/>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1pPr>
            <a:lvl2pPr indent="0" lvl="1"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2pPr>
            <a:lvl3pPr indent="0" lvl="2"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3pPr>
            <a:lvl4pPr indent="0" lvl="3"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4pPr>
            <a:lvl5pPr indent="0" lvl="4"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5pPr>
            <a:lvl6pPr indent="0" lvl="5"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6pPr>
            <a:lvl7pPr indent="0" lvl="6"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7pPr>
            <a:lvl8pPr indent="0" lvl="7"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8pPr>
            <a:lvl9pPr indent="0" lvl="8"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54" name="Google Shape;54;p8"/>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55" name="Google Shape;55;p8"/>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venir"/>
                <a:ea typeface="Avenir"/>
                <a:cs typeface="Avenir"/>
                <a:sym typeface="Avenir"/>
              </a:rPr>
              <a:t>Energy.gov/science</a:t>
            </a:r>
            <a:endParaRPr b="0" i="0" sz="1400" u="none" cap="none" strike="noStrike">
              <a:solidFill>
                <a:srgbClr val="000000"/>
              </a:solidFill>
              <a:latin typeface="Arial"/>
              <a:ea typeface="Arial"/>
              <a:cs typeface="Arial"/>
              <a:sym typeface="Arial"/>
            </a:endParaRPr>
          </a:p>
        </p:txBody>
      </p:sp>
      <p:sp>
        <p:nvSpPr>
          <p:cNvPr id="56" name="Google Shape;56;p8"/>
          <p:cNvSpPr/>
          <p:nvPr>
            <p:ph idx="2" type="pic"/>
          </p:nvPr>
        </p:nvSpPr>
        <p:spPr>
          <a:xfrm>
            <a:off x="6920089" y="1045804"/>
            <a:ext cx="5271912" cy="5274034"/>
          </a:xfrm>
          <a:prstGeom prst="rect">
            <a:avLst/>
          </a:prstGeom>
          <a:noFill/>
          <a:ln>
            <a:noFill/>
          </a:ln>
        </p:spPr>
      </p:sp>
      <p:sp>
        <p:nvSpPr>
          <p:cNvPr id="57" name="Google Shape;57;p8"/>
          <p:cNvSpPr txBox="1"/>
          <p:nvPr>
            <p:ph idx="1" type="body"/>
          </p:nvPr>
        </p:nvSpPr>
        <p:spPr>
          <a:xfrm>
            <a:off x="409575" y="1389063"/>
            <a:ext cx="6227763"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circles)">
  <p:cSld name="Text with picture (circles)">
    <p:spTree>
      <p:nvGrpSpPr>
        <p:cNvPr id="58" name="Shape 58"/>
        <p:cNvGrpSpPr/>
        <p:nvPr/>
      </p:nvGrpSpPr>
      <p:grpSpPr>
        <a:xfrm>
          <a:off x="0" y="0"/>
          <a:ext cx="0" cy="0"/>
          <a:chOff x="0" y="0"/>
          <a:chExt cx="0" cy="0"/>
        </a:xfrm>
      </p:grpSpPr>
      <p:sp>
        <p:nvSpPr>
          <p:cNvPr id="59" name="Google Shape;59;p9"/>
          <p:cNvSpPr txBox="1"/>
          <p:nvPr>
            <p:ph type="title"/>
          </p:nvPr>
        </p:nvSpPr>
        <p:spPr>
          <a:xfrm>
            <a:off x="408791" y="177283"/>
            <a:ext cx="8668421"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9"/>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venir"/>
              <a:ea typeface="Avenir"/>
              <a:cs typeface="Avenir"/>
              <a:sym typeface="Avenir"/>
            </a:endParaRPr>
          </a:p>
        </p:txBody>
      </p:sp>
      <p:sp>
        <p:nvSpPr>
          <p:cNvPr id="61" name="Google Shape;61;p9"/>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1pPr>
            <a:lvl2pPr indent="0" lvl="1"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2pPr>
            <a:lvl3pPr indent="0" lvl="2"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3pPr>
            <a:lvl4pPr indent="0" lvl="3"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4pPr>
            <a:lvl5pPr indent="0" lvl="4"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5pPr>
            <a:lvl6pPr indent="0" lvl="5"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6pPr>
            <a:lvl7pPr indent="0" lvl="6"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7pPr>
            <a:lvl8pPr indent="0" lvl="7"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8pPr>
            <a:lvl9pPr indent="0" lvl="8"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62" name="Google Shape;62;p9"/>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63" name="Google Shape;63;p9"/>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venir"/>
                <a:ea typeface="Avenir"/>
                <a:cs typeface="Avenir"/>
                <a:sym typeface="Avenir"/>
              </a:rPr>
              <a:t>Energy.gov/science</a:t>
            </a:r>
            <a:endParaRPr b="0" i="0" sz="1400" u="none" cap="none" strike="noStrike">
              <a:solidFill>
                <a:srgbClr val="000000"/>
              </a:solidFill>
              <a:latin typeface="Arial"/>
              <a:ea typeface="Arial"/>
              <a:cs typeface="Arial"/>
              <a:sym typeface="Arial"/>
            </a:endParaRPr>
          </a:p>
        </p:txBody>
      </p:sp>
      <p:sp>
        <p:nvSpPr>
          <p:cNvPr id="64" name="Google Shape;64;p9"/>
          <p:cNvSpPr txBox="1"/>
          <p:nvPr>
            <p:ph idx="1" type="body"/>
          </p:nvPr>
        </p:nvSpPr>
        <p:spPr>
          <a:xfrm>
            <a:off x="409575" y="1389063"/>
            <a:ext cx="4580089"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65" name="Google Shape;65;p9"/>
          <p:cNvSpPr/>
          <p:nvPr>
            <p:ph idx="2" type="pic"/>
          </p:nvPr>
        </p:nvSpPr>
        <p:spPr>
          <a:xfrm>
            <a:off x="6164263" y="1320659"/>
            <a:ext cx="1543050" cy="1543191"/>
          </a:xfrm>
          <a:prstGeom prst="ellipse">
            <a:avLst/>
          </a:prstGeom>
          <a:noFill/>
          <a:ln>
            <a:noFill/>
          </a:ln>
        </p:spPr>
      </p:sp>
      <p:sp>
        <p:nvSpPr>
          <p:cNvPr id="66" name="Google Shape;66;p9"/>
          <p:cNvSpPr/>
          <p:nvPr>
            <p:ph idx="3" type="pic"/>
          </p:nvPr>
        </p:nvSpPr>
        <p:spPr>
          <a:xfrm>
            <a:off x="8918700" y="529330"/>
            <a:ext cx="2835150" cy="2834583"/>
          </a:xfrm>
          <a:prstGeom prst="ellipse">
            <a:avLst/>
          </a:prstGeom>
          <a:noFill/>
          <a:ln>
            <a:noFill/>
          </a:ln>
        </p:spPr>
      </p:sp>
      <p:sp>
        <p:nvSpPr>
          <p:cNvPr id="67" name="Google Shape;67;p9"/>
          <p:cNvSpPr/>
          <p:nvPr>
            <p:ph idx="4" type="pic"/>
          </p:nvPr>
        </p:nvSpPr>
        <p:spPr>
          <a:xfrm>
            <a:off x="7245351" y="2667000"/>
            <a:ext cx="1831861" cy="1833563"/>
          </a:xfrm>
          <a:prstGeom prst="ellipse">
            <a:avLst/>
          </a:prstGeom>
          <a:noFill/>
          <a:ln>
            <a:noFill/>
          </a:ln>
        </p:spPr>
      </p:sp>
      <p:sp>
        <p:nvSpPr>
          <p:cNvPr id="68" name="Google Shape;68;p9"/>
          <p:cNvSpPr/>
          <p:nvPr>
            <p:ph idx="5" type="pic"/>
          </p:nvPr>
        </p:nvSpPr>
        <p:spPr>
          <a:xfrm>
            <a:off x="5463822" y="4007983"/>
            <a:ext cx="2210192" cy="2210466"/>
          </a:xfrm>
          <a:prstGeom prst="ellipse">
            <a:avLst/>
          </a:prstGeom>
          <a:noFill/>
          <a:ln>
            <a:noFill/>
          </a:ln>
        </p:spPr>
      </p:sp>
      <p:sp>
        <p:nvSpPr>
          <p:cNvPr id="69" name="Google Shape;69;p9"/>
          <p:cNvSpPr/>
          <p:nvPr>
            <p:ph idx="6" type="pic"/>
          </p:nvPr>
        </p:nvSpPr>
        <p:spPr>
          <a:xfrm>
            <a:off x="9218855" y="3630613"/>
            <a:ext cx="2392119" cy="2392362"/>
          </a:xfrm>
          <a:prstGeom prst="ellipse">
            <a:avLst/>
          </a:prstGeom>
          <a:noFill/>
          <a:ln>
            <a:noFill/>
          </a:ln>
        </p:spPr>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ext with picture (stripe)">
  <p:cSld name="Text with picture (stripe)">
    <p:spTree>
      <p:nvGrpSpPr>
        <p:cNvPr id="70" name="Shape 70"/>
        <p:cNvGrpSpPr/>
        <p:nvPr/>
      </p:nvGrpSpPr>
      <p:grpSpPr>
        <a:xfrm>
          <a:off x="0" y="0"/>
          <a:ext cx="0" cy="0"/>
          <a:chOff x="0" y="0"/>
          <a:chExt cx="0" cy="0"/>
        </a:xfrm>
      </p:grpSpPr>
      <p:sp>
        <p:nvSpPr>
          <p:cNvPr id="71" name="Google Shape;71;p10"/>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0"/>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venir"/>
              <a:ea typeface="Avenir"/>
              <a:cs typeface="Avenir"/>
              <a:sym typeface="Avenir"/>
            </a:endParaRPr>
          </a:p>
        </p:txBody>
      </p:sp>
      <p:sp>
        <p:nvSpPr>
          <p:cNvPr id="73" name="Google Shape;73;p10"/>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1pPr>
            <a:lvl2pPr indent="0" lvl="1"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2pPr>
            <a:lvl3pPr indent="0" lvl="2"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3pPr>
            <a:lvl4pPr indent="0" lvl="3"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4pPr>
            <a:lvl5pPr indent="0" lvl="4"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5pPr>
            <a:lvl6pPr indent="0" lvl="5"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6pPr>
            <a:lvl7pPr indent="0" lvl="6"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7pPr>
            <a:lvl8pPr indent="0" lvl="7"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8pPr>
            <a:lvl9pPr indent="0" lvl="8"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74" name="Google Shape;74;p10"/>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75" name="Google Shape;75;p10"/>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venir"/>
                <a:ea typeface="Avenir"/>
                <a:cs typeface="Avenir"/>
                <a:sym typeface="Avenir"/>
              </a:rPr>
              <a:t>Energy.gov/science</a:t>
            </a:r>
            <a:endParaRPr b="0" i="0" sz="1400" u="none" cap="none" strike="noStrike">
              <a:solidFill>
                <a:srgbClr val="000000"/>
              </a:solidFill>
              <a:latin typeface="Arial"/>
              <a:ea typeface="Arial"/>
              <a:cs typeface="Arial"/>
              <a:sym typeface="Arial"/>
            </a:endParaRPr>
          </a:p>
        </p:txBody>
      </p:sp>
      <p:sp>
        <p:nvSpPr>
          <p:cNvPr id="76" name="Google Shape;76;p10"/>
          <p:cNvSpPr txBox="1"/>
          <p:nvPr>
            <p:ph idx="1" type="body"/>
          </p:nvPr>
        </p:nvSpPr>
        <p:spPr>
          <a:xfrm>
            <a:off x="409576" y="1389063"/>
            <a:ext cx="5212292"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0"/>
          <p:cNvSpPr/>
          <p:nvPr>
            <p:ph idx="2" type="pic"/>
          </p:nvPr>
        </p:nvSpPr>
        <p:spPr>
          <a:xfrm>
            <a:off x="5947085" y="1446839"/>
            <a:ext cx="6244914" cy="4481287"/>
          </a:xfrm>
          <a:prstGeom prst="rect">
            <a:avLst/>
          </a:prstGeom>
          <a:noFill/>
          <a:ln>
            <a:noFill/>
          </a:ln>
        </p:spPr>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Text with picture (stripe)">
  <p:cSld name="1_Text with picture (stripe)">
    <p:spTree>
      <p:nvGrpSpPr>
        <p:cNvPr id="78" name="Shape 78"/>
        <p:cNvGrpSpPr/>
        <p:nvPr/>
      </p:nvGrpSpPr>
      <p:grpSpPr>
        <a:xfrm>
          <a:off x="0" y="0"/>
          <a:ext cx="0" cy="0"/>
          <a:chOff x="0" y="0"/>
          <a:chExt cx="0" cy="0"/>
        </a:xfrm>
      </p:grpSpPr>
      <p:sp>
        <p:nvSpPr>
          <p:cNvPr id="79" name="Google Shape;79;p11"/>
          <p:cNvSpPr txBox="1"/>
          <p:nvPr>
            <p:ph type="title"/>
          </p:nvPr>
        </p:nvSpPr>
        <p:spPr>
          <a:xfrm>
            <a:off x="408791" y="177283"/>
            <a:ext cx="8723920" cy="8016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11"/>
          <p:cNvSpPr/>
          <p:nvPr/>
        </p:nvSpPr>
        <p:spPr>
          <a:xfrm>
            <a:off x="0" y="6320118"/>
            <a:ext cx="12192000" cy="537882"/>
          </a:xfrm>
          <a:prstGeom prst="rect">
            <a:avLst/>
          </a:prstGeom>
          <a:solidFill>
            <a:srgbClr val="0B2C45"/>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venir"/>
              <a:ea typeface="Avenir"/>
              <a:cs typeface="Avenir"/>
              <a:sym typeface="Avenir"/>
            </a:endParaRPr>
          </a:p>
        </p:txBody>
      </p:sp>
      <p:sp>
        <p:nvSpPr>
          <p:cNvPr id="81" name="Google Shape;81;p11"/>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1pPr>
            <a:lvl2pPr indent="0" lvl="1"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2pPr>
            <a:lvl3pPr indent="0" lvl="2"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3pPr>
            <a:lvl4pPr indent="0" lvl="3"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4pPr>
            <a:lvl5pPr indent="0" lvl="4"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5pPr>
            <a:lvl6pPr indent="0" lvl="5"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6pPr>
            <a:lvl7pPr indent="0" lvl="6"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7pPr>
            <a:lvl8pPr indent="0" lvl="7"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8pPr>
            <a:lvl9pPr indent="0" lvl="8" marL="0" marR="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pic>
        <p:nvPicPr>
          <p:cNvPr id="82" name="Google Shape;82;p11"/>
          <p:cNvPicPr preferRelativeResize="0"/>
          <p:nvPr/>
        </p:nvPicPr>
        <p:blipFill rotWithShape="1">
          <a:blip r:embed="rId2">
            <a:alphaModFix/>
          </a:blip>
          <a:srcRect b="0" l="0" r="0" t="0"/>
          <a:stretch/>
        </p:blipFill>
        <p:spPr>
          <a:xfrm>
            <a:off x="212667" y="6373156"/>
            <a:ext cx="2149533" cy="394974"/>
          </a:xfrm>
          <a:prstGeom prst="rect">
            <a:avLst/>
          </a:prstGeom>
          <a:noFill/>
          <a:ln>
            <a:noFill/>
          </a:ln>
        </p:spPr>
      </p:pic>
      <p:sp>
        <p:nvSpPr>
          <p:cNvPr id="83" name="Google Shape;83;p11"/>
          <p:cNvSpPr txBox="1"/>
          <p:nvPr/>
        </p:nvSpPr>
        <p:spPr>
          <a:xfrm>
            <a:off x="9943949" y="6398798"/>
            <a:ext cx="2248051" cy="369332"/>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venir"/>
                <a:ea typeface="Avenir"/>
                <a:cs typeface="Avenir"/>
                <a:sym typeface="Avenir"/>
              </a:rPr>
              <a:t>Energy.gov/science</a:t>
            </a:r>
            <a:endParaRPr b="0" i="0" sz="1400" u="none" cap="none" strike="noStrike">
              <a:solidFill>
                <a:srgbClr val="000000"/>
              </a:solidFill>
              <a:latin typeface="Arial"/>
              <a:ea typeface="Arial"/>
              <a:cs typeface="Arial"/>
              <a:sym typeface="Arial"/>
            </a:endParaRPr>
          </a:p>
        </p:txBody>
      </p:sp>
      <p:sp>
        <p:nvSpPr>
          <p:cNvPr id="84" name="Google Shape;84;p11"/>
          <p:cNvSpPr txBox="1"/>
          <p:nvPr>
            <p:ph idx="1" type="body"/>
          </p:nvPr>
        </p:nvSpPr>
        <p:spPr>
          <a:xfrm>
            <a:off x="409576" y="1389063"/>
            <a:ext cx="5212292" cy="466248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5" name="Google Shape;85;p11"/>
          <p:cNvSpPr/>
          <p:nvPr>
            <p:ph idx="2" type="pic"/>
          </p:nvPr>
        </p:nvSpPr>
        <p:spPr>
          <a:xfrm>
            <a:off x="5856088" y="1"/>
            <a:ext cx="6335912" cy="6263859"/>
          </a:xfrm>
          <a:prstGeom prst="rect">
            <a:avLst/>
          </a:prstGeom>
          <a:noFill/>
          <a:ln>
            <a:noFill/>
          </a:ln>
        </p:spPr>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1.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
          <p:cNvSpPr txBox="1"/>
          <p:nvPr>
            <p:ph type="title"/>
          </p:nvPr>
        </p:nvSpPr>
        <p:spPr>
          <a:xfrm>
            <a:off x="408791" y="177283"/>
            <a:ext cx="11317044" cy="8016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000"/>
              <a:buFont typeface="Avenir"/>
              <a:buNone/>
              <a:defRPr b="1" i="0" sz="4000" u="none" cap="none" strike="noStrike">
                <a:solidFill>
                  <a:schemeClr val="dk1"/>
                </a:solidFill>
                <a:latin typeface="Avenir"/>
                <a:ea typeface="Avenir"/>
                <a:cs typeface="Avenir"/>
                <a:sym typeface="Avenir"/>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2"/>
          <p:cNvSpPr txBox="1"/>
          <p:nvPr>
            <p:ph idx="1" type="body"/>
          </p:nvPr>
        </p:nvSpPr>
        <p:spPr>
          <a:xfrm>
            <a:off x="408791" y="1194099"/>
            <a:ext cx="11317044" cy="4982864"/>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90000"/>
              </a:lnSpc>
              <a:spcBef>
                <a:spcPts val="1000"/>
              </a:spcBef>
              <a:spcAft>
                <a:spcPts val="0"/>
              </a:spcAft>
              <a:buClr>
                <a:schemeClr val="dk1"/>
              </a:buClr>
              <a:buSzPts val="2400"/>
              <a:buFont typeface="Arial"/>
              <a:buChar char="•"/>
              <a:defRPr b="0" i="0" sz="2400" u="none" cap="none" strike="noStrike">
                <a:solidFill>
                  <a:schemeClr val="dk1"/>
                </a:solidFill>
                <a:latin typeface="Avenir"/>
                <a:ea typeface="Avenir"/>
                <a:cs typeface="Avenir"/>
                <a:sym typeface="Avenir"/>
              </a:defRPr>
            </a:lvl1pPr>
            <a:lvl2pPr indent="-355600" lvl="1" marL="914400" marR="0" rtl="0" algn="l">
              <a:lnSpc>
                <a:spcPct val="90000"/>
              </a:lnSpc>
              <a:spcBef>
                <a:spcPts val="500"/>
              </a:spcBef>
              <a:spcAft>
                <a:spcPts val="0"/>
              </a:spcAft>
              <a:buClr>
                <a:schemeClr val="dk1"/>
              </a:buClr>
              <a:buSzPts val="2000"/>
              <a:buFont typeface="Avenir"/>
              <a:buChar char="◦"/>
              <a:defRPr b="0" i="0" sz="2000" u="none" cap="none" strike="noStrike">
                <a:solidFill>
                  <a:schemeClr val="dk1"/>
                </a:solidFill>
                <a:latin typeface="Avenir"/>
                <a:ea typeface="Avenir"/>
                <a:cs typeface="Avenir"/>
                <a:sym typeface="Avenir"/>
              </a:defRPr>
            </a:lvl2pPr>
            <a:lvl3pPr indent="-342900" lvl="2" marL="1371600" marR="0" rtl="0" algn="l">
              <a:lnSpc>
                <a:spcPct val="90000"/>
              </a:lnSpc>
              <a:spcBef>
                <a:spcPts val="500"/>
              </a:spcBef>
              <a:spcAft>
                <a:spcPts val="0"/>
              </a:spcAft>
              <a:buClr>
                <a:schemeClr val="dk1"/>
              </a:buClr>
              <a:buSzPts val="1800"/>
              <a:buFont typeface="Noto Sans Symbols"/>
              <a:buChar char="▪"/>
              <a:defRPr b="0" i="0" sz="1800" u="none" cap="none" strike="noStrike">
                <a:solidFill>
                  <a:schemeClr val="dk1"/>
                </a:solidFill>
                <a:latin typeface="Avenir"/>
                <a:ea typeface="Avenir"/>
                <a:cs typeface="Avenir"/>
                <a:sym typeface="Avenir"/>
              </a:defRPr>
            </a:lvl3pPr>
            <a:lvl4pPr indent="-330200" lvl="3" marL="18288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venir"/>
                <a:ea typeface="Avenir"/>
                <a:cs typeface="Avenir"/>
                <a:sym typeface="Avenir"/>
              </a:defRPr>
            </a:lvl4pPr>
            <a:lvl5pPr indent="-330200" lvl="4" marL="2286000" marR="0" rtl="0" algn="l">
              <a:lnSpc>
                <a:spcPct val="90000"/>
              </a:lnSpc>
              <a:spcBef>
                <a:spcPts val="500"/>
              </a:spcBef>
              <a:spcAft>
                <a:spcPts val="0"/>
              </a:spcAft>
              <a:buClr>
                <a:schemeClr val="dk1"/>
              </a:buClr>
              <a:buSzPts val="1600"/>
              <a:buFont typeface="Arial"/>
              <a:buChar char="•"/>
              <a:defRPr b="0" i="0" sz="1600" u="none" cap="none" strike="noStrike">
                <a:solidFill>
                  <a:schemeClr val="dk1"/>
                </a:solidFill>
                <a:latin typeface="Avenir"/>
                <a:ea typeface="Avenir"/>
                <a:cs typeface="Avenir"/>
                <a:sym typeface="Avenir"/>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venir"/>
                <a:ea typeface="Avenir"/>
                <a:cs typeface="Avenir"/>
                <a:sym typeface="Avenir"/>
              </a:defRPr>
            </a:lvl9pPr>
          </a:lstStyle>
          <a:p/>
        </p:txBody>
      </p:sp>
      <p:sp>
        <p:nvSpPr>
          <p:cNvPr id="12" name="Google Shape;12;p2"/>
          <p:cNvSpPr txBox="1"/>
          <p:nvPr>
            <p:ph idx="12" type="sldNum"/>
          </p:nvPr>
        </p:nvSpPr>
        <p:spPr>
          <a:xfrm>
            <a:off x="4724400" y="6403005"/>
            <a:ext cx="2743200" cy="365125"/>
          </a:xfrm>
          <a:prstGeom prst="rect">
            <a:avLst/>
          </a:prstGeom>
          <a:noFill/>
          <a:ln>
            <a:noFill/>
          </a:ln>
        </p:spPr>
        <p:txBody>
          <a:bodyPr anchorCtr="0" anchor="ctr" bIns="45700" lIns="91425" spcFirstLastPara="1" rIns="91425" wrap="square" tIns="45700">
            <a:noAutofit/>
          </a:bodyPr>
          <a:lstStyle>
            <a:lvl1pPr indent="0" lvl="0" marL="0" marR="0" rtl="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1pPr>
            <a:lvl2pPr indent="0" lvl="1" marL="0" marR="0" rtl="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2pPr>
            <a:lvl3pPr indent="0" lvl="2" marL="0" marR="0" rtl="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3pPr>
            <a:lvl4pPr indent="0" lvl="3" marL="0" marR="0" rtl="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4pPr>
            <a:lvl5pPr indent="0" lvl="4" marL="0" marR="0" rtl="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5pPr>
            <a:lvl6pPr indent="0" lvl="5" marL="0" marR="0" rtl="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6pPr>
            <a:lvl7pPr indent="0" lvl="6" marL="0" marR="0" rtl="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7pPr>
            <a:lvl8pPr indent="0" lvl="7" marL="0" marR="0" rtl="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8pPr>
            <a:lvl9pPr indent="0" lvl="8" marL="0" marR="0" rtl="0" algn="ctr">
              <a:lnSpc>
                <a:spcPct val="100000"/>
              </a:lnSpc>
              <a:spcBef>
                <a:spcPts val="0"/>
              </a:spcBef>
              <a:spcAft>
                <a:spcPts val="0"/>
              </a:spcAft>
              <a:buClr>
                <a:srgbClr val="000000"/>
              </a:buClr>
              <a:buSzPts val="1400"/>
              <a:buFont typeface="Arial"/>
              <a:buNone/>
              <a:defRPr b="0" i="0" sz="1400" u="none" cap="none" strike="noStrike">
                <a:solidFill>
                  <a:schemeClr val="lt1"/>
                </a:solidFill>
                <a:latin typeface="Avenir"/>
                <a:ea typeface="Avenir"/>
                <a:cs typeface="Avenir"/>
                <a:sym typeface="Avenir"/>
              </a:defRPr>
            </a:lvl9pPr>
          </a:lstStyle>
          <a:p>
            <a:pPr indent="0" lvl="0" marL="0" rtl="0" algn="ct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9" name="Shape 99"/>
        <p:cNvGrpSpPr/>
        <p:nvPr/>
      </p:nvGrpSpPr>
      <p:grpSpPr>
        <a:xfrm>
          <a:off x="0" y="0"/>
          <a:ext cx="0" cy="0"/>
          <a:chOff x="0" y="0"/>
          <a:chExt cx="0" cy="0"/>
        </a:xfrm>
      </p:grpSpPr>
      <p:sp>
        <p:nvSpPr>
          <p:cNvPr id="100" name="Google Shape;100;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01" name="Google Shape;101;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02" name="Google Shape;102;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3" name="Google Shape;103;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04" name="Google Shape;104;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comments" Target="../comments/comment1.xml"/><Relationship Id="rId4" Type="http://schemas.openxmlformats.org/officeDocument/2006/relationships/image" Target="../media/image7.png"/><Relationship Id="rId5"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
          <p:cNvSpPr txBox="1"/>
          <p:nvPr/>
        </p:nvSpPr>
        <p:spPr>
          <a:xfrm>
            <a:off x="2381400" y="-67700"/>
            <a:ext cx="8610900" cy="1320600"/>
          </a:xfrm>
          <a:prstGeom prst="rect">
            <a:avLst/>
          </a:prstGeom>
          <a:noFill/>
          <a:ln>
            <a:noFill/>
          </a:ln>
        </p:spPr>
        <p:txBody>
          <a:bodyPr anchorCtr="0" anchor="ctr" bIns="45700" lIns="91425" spcFirstLastPara="1" rIns="91425" wrap="square" tIns="45700">
            <a:noAutofit/>
          </a:bodyPr>
          <a:lstStyle/>
          <a:p>
            <a:pPr indent="0" lvl="0" marL="0" marR="0" rtl="0" algn="ctr">
              <a:lnSpc>
                <a:spcPct val="90000"/>
              </a:lnSpc>
              <a:spcBef>
                <a:spcPts val="0"/>
              </a:spcBef>
              <a:spcAft>
                <a:spcPts val="0"/>
              </a:spcAft>
              <a:buClr>
                <a:srgbClr val="000000"/>
              </a:buClr>
              <a:buSzPts val="3300"/>
              <a:buFont typeface="Arial"/>
              <a:buNone/>
            </a:pPr>
            <a:r>
              <a:rPr b="1" i="0" lang="en-US" sz="3300" u="none" cap="none" strike="noStrike">
                <a:solidFill>
                  <a:schemeClr val="accent1"/>
                </a:solidFill>
                <a:latin typeface="Times New Roman"/>
                <a:ea typeface="Times New Roman"/>
                <a:cs typeface="Times New Roman"/>
                <a:sym typeface="Times New Roman"/>
              </a:rPr>
              <a:t>Decoding Abiotic Stress Resilience in Sorghum</a:t>
            </a:r>
            <a:endParaRPr b="0" i="0" sz="3300" u="none" cap="none" strike="noStrike">
              <a:solidFill>
                <a:schemeClr val="accent1"/>
              </a:solidFill>
              <a:latin typeface="Times New Roman"/>
              <a:ea typeface="Times New Roman"/>
              <a:cs typeface="Times New Roman"/>
              <a:sym typeface="Times New Roman"/>
            </a:endParaRPr>
          </a:p>
        </p:txBody>
      </p:sp>
      <p:sp>
        <p:nvSpPr>
          <p:cNvPr id="168" name="Google Shape;168;p1"/>
          <p:cNvSpPr/>
          <p:nvPr/>
        </p:nvSpPr>
        <p:spPr>
          <a:xfrm>
            <a:off x="264125" y="1145425"/>
            <a:ext cx="6780000" cy="1188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chemeClr val="accent1"/>
                </a:solidFill>
                <a:latin typeface="Times New Roman"/>
                <a:ea typeface="Times New Roman"/>
                <a:cs typeface="Times New Roman"/>
                <a:sym typeface="Times New Roman"/>
              </a:rPr>
              <a:t>Background/Objective</a:t>
            </a:r>
            <a:endParaRPr b="0" i="0" sz="1400" u="none" cap="none" strike="noStrike">
              <a:solidFill>
                <a:schemeClr val="accent1"/>
              </a:solidFill>
              <a:latin typeface="Arial"/>
              <a:ea typeface="Arial"/>
              <a:cs typeface="Arial"/>
              <a:sym typeface="Arial"/>
            </a:endParaRPr>
          </a:p>
          <a:p>
            <a:pPr indent="-254000" lvl="0" marL="285750" marR="0" rtl="0" algn="l">
              <a:lnSpc>
                <a:spcPct val="100000"/>
              </a:lnSpc>
              <a:spcBef>
                <a:spcPts val="0"/>
              </a:spcBef>
              <a:spcAft>
                <a:spcPts val="0"/>
              </a:spcAft>
              <a:buClr>
                <a:srgbClr val="1A8109"/>
              </a:buClr>
              <a:buSzPts val="1300"/>
              <a:buFont typeface="Arial"/>
              <a:buChar char="•"/>
            </a:pPr>
            <a:r>
              <a:rPr b="0" i="0" lang="en-US" sz="1300" u="none" cap="none" strike="noStrike">
                <a:solidFill>
                  <a:srgbClr val="000000"/>
                </a:solidFill>
                <a:latin typeface="Times New Roman"/>
                <a:ea typeface="Times New Roman"/>
                <a:cs typeface="Times New Roman"/>
                <a:sym typeface="Times New Roman"/>
              </a:rPr>
              <a:t>Sorghum is a stress resilient crop and a promising biofuel candidate. Given changing global climate patterns, developing crops </a:t>
            </a:r>
            <a:r>
              <a:rPr lang="en-US" sz="1300">
                <a:latin typeface="Times New Roman"/>
                <a:ea typeface="Times New Roman"/>
                <a:cs typeface="Times New Roman"/>
                <a:sym typeface="Times New Roman"/>
              </a:rPr>
              <a:t>that can be grown in intense environments</a:t>
            </a:r>
            <a:r>
              <a:rPr b="0" i="0" lang="en-US" sz="1300" u="none" cap="none" strike="noStrike">
                <a:solidFill>
                  <a:srgbClr val="000000"/>
                </a:solidFill>
                <a:latin typeface="Times New Roman"/>
                <a:ea typeface="Times New Roman"/>
                <a:cs typeface="Times New Roman"/>
                <a:sym typeface="Times New Roman"/>
              </a:rPr>
              <a:t> is vital to maintaining robust food and energy sources. The interplay between sorghum genes and tissue specific responses to abiotic stresses at various growth points remains underexplored.</a:t>
            </a:r>
            <a:endParaRPr b="0" i="0" sz="1300" u="none" cap="none" strike="noStrike">
              <a:solidFill>
                <a:srgbClr val="000000"/>
              </a:solidFill>
              <a:latin typeface="Times New Roman"/>
              <a:ea typeface="Times New Roman"/>
              <a:cs typeface="Times New Roman"/>
              <a:sym typeface="Times New Roman"/>
            </a:endParaRPr>
          </a:p>
        </p:txBody>
      </p:sp>
      <p:sp>
        <p:nvSpPr>
          <p:cNvPr id="169" name="Google Shape;169;p1"/>
          <p:cNvSpPr/>
          <p:nvPr/>
        </p:nvSpPr>
        <p:spPr>
          <a:xfrm>
            <a:off x="313625" y="2333425"/>
            <a:ext cx="6585900" cy="18369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chemeClr val="accent1"/>
                </a:solidFill>
                <a:latin typeface="Times New Roman"/>
                <a:ea typeface="Times New Roman"/>
                <a:cs typeface="Times New Roman"/>
                <a:sym typeface="Times New Roman"/>
              </a:rPr>
              <a:t>Approach</a:t>
            </a:r>
            <a:endParaRPr b="0" i="0" sz="1400" u="none" cap="none" strike="noStrike">
              <a:solidFill>
                <a:schemeClr val="accent1"/>
              </a:solidFill>
              <a:latin typeface="Arial"/>
              <a:ea typeface="Arial"/>
              <a:cs typeface="Arial"/>
              <a:sym typeface="Arial"/>
            </a:endParaRPr>
          </a:p>
          <a:p>
            <a:pPr indent="-254000" lvl="0" marL="285750" marR="0" rtl="0" algn="l">
              <a:lnSpc>
                <a:spcPct val="100000"/>
              </a:lnSpc>
              <a:spcBef>
                <a:spcPts val="0"/>
              </a:spcBef>
              <a:spcAft>
                <a:spcPts val="0"/>
              </a:spcAft>
              <a:buClr>
                <a:srgbClr val="1A8109"/>
              </a:buClr>
              <a:buSzPts val="1300"/>
              <a:buFont typeface="Times New Roman"/>
              <a:buChar char="•"/>
            </a:pPr>
            <a:r>
              <a:rPr b="0" i="0" lang="en-US" sz="1300" u="none" cap="none" strike="noStrike">
                <a:solidFill>
                  <a:srgbClr val="000000"/>
                </a:solidFill>
                <a:latin typeface="Times New Roman"/>
                <a:ea typeface="Times New Roman"/>
                <a:cs typeface="Times New Roman"/>
                <a:sym typeface="Times New Roman"/>
              </a:rPr>
              <a:t>Researchers exposed sorghum plant leaves and roots to drought, heat, and salinity and performed RNA-sequenced and principal component analysis to determine if time, stress type, or tissue type was the greatest factor in gene expression. Two groups of genes similarly expressed in different conditions present (co-expression modules) in both leaves and shoots were identified, gene expression and transcription factors were compared and co-expression networks were built to analyze connectivity and gene interaction strength within each co-expression module.</a:t>
            </a:r>
            <a:endParaRPr b="0" i="0" sz="1300" u="none" cap="none" strike="noStrike">
              <a:solidFill>
                <a:srgbClr val="000000"/>
              </a:solidFill>
              <a:latin typeface="Times New Roman"/>
              <a:ea typeface="Times New Roman"/>
              <a:cs typeface="Times New Roman"/>
              <a:sym typeface="Times New Roman"/>
            </a:endParaRPr>
          </a:p>
        </p:txBody>
      </p:sp>
      <p:sp>
        <p:nvSpPr>
          <p:cNvPr id="170" name="Google Shape;170;p1"/>
          <p:cNvSpPr/>
          <p:nvPr/>
        </p:nvSpPr>
        <p:spPr>
          <a:xfrm>
            <a:off x="264125" y="4234425"/>
            <a:ext cx="11714100" cy="7695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chemeClr val="accent1"/>
                </a:solidFill>
                <a:latin typeface="Times New Roman"/>
                <a:ea typeface="Times New Roman"/>
                <a:cs typeface="Times New Roman"/>
                <a:sym typeface="Times New Roman"/>
              </a:rPr>
              <a:t>Results</a:t>
            </a:r>
            <a:endParaRPr b="0" i="0" sz="1400" u="none" cap="none" strike="noStrike">
              <a:solidFill>
                <a:schemeClr val="accent1"/>
              </a:solidFill>
              <a:latin typeface="Arial"/>
              <a:ea typeface="Arial"/>
              <a:cs typeface="Arial"/>
              <a:sym typeface="Arial"/>
            </a:endParaRPr>
          </a:p>
          <a:p>
            <a:pPr indent="-254000" lvl="0" marL="285750" marR="0" rtl="0" algn="l">
              <a:lnSpc>
                <a:spcPct val="100000"/>
              </a:lnSpc>
              <a:spcBef>
                <a:spcPts val="0"/>
              </a:spcBef>
              <a:spcAft>
                <a:spcPts val="0"/>
              </a:spcAft>
              <a:buClr>
                <a:srgbClr val="1A8109"/>
              </a:buClr>
              <a:buSzPts val="1300"/>
              <a:buFont typeface="Times New Roman"/>
              <a:buChar char="•"/>
            </a:pPr>
            <a:r>
              <a:rPr b="0" i="0" lang="en-US" sz="1300" u="none" cap="none" strike="noStrike">
                <a:solidFill>
                  <a:srgbClr val="000000"/>
                </a:solidFill>
                <a:latin typeface="Times New Roman"/>
                <a:ea typeface="Times New Roman"/>
                <a:cs typeface="Times New Roman"/>
                <a:sym typeface="Times New Roman"/>
              </a:rPr>
              <a:t>Tissue specific gene regulatory networks were found to be the largest force in transcriptomic changes. Genes within co-expression modules were shown to be highly connected, but transcription factors were found to be different.</a:t>
            </a:r>
            <a:endParaRPr b="0" i="0" sz="1300" u="none" cap="none" strike="noStrike">
              <a:solidFill>
                <a:srgbClr val="000000"/>
              </a:solidFill>
              <a:latin typeface="Times New Roman"/>
              <a:ea typeface="Times New Roman"/>
              <a:cs typeface="Times New Roman"/>
              <a:sym typeface="Times New Roman"/>
            </a:endParaRPr>
          </a:p>
        </p:txBody>
      </p:sp>
      <p:sp>
        <p:nvSpPr>
          <p:cNvPr id="171" name="Google Shape;171;p1"/>
          <p:cNvSpPr txBox="1"/>
          <p:nvPr/>
        </p:nvSpPr>
        <p:spPr>
          <a:xfrm>
            <a:off x="213750" y="5003925"/>
            <a:ext cx="11764500" cy="7695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chemeClr val="accent1"/>
                </a:solidFill>
                <a:latin typeface="Times New Roman"/>
                <a:ea typeface="Times New Roman"/>
                <a:cs typeface="Times New Roman"/>
                <a:sym typeface="Times New Roman"/>
              </a:rPr>
              <a:t>Significance/Impacts</a:t>
            </a:r>
            <a:endParaRPr b="0" i="0" sz="1400" u="none" cap="none" strike="noStrike">
              <a:solidFill>
                <a:schemeClr val="accent1"/>
              </a:solidFill>
              <a:latin typeface="Arial"/>
              <a:ea typeface="Arial"/>
              <a:cs typeface="Arial"/>
              <a:sym typeface="Arial"/>
            </a:endParaRPr>
          </a:p>
          <a:p>
            <a:pPr indent="-254000" lvl="0" marL="285750" marR="0" rtl="0" algn="l">
              <a:lnSpc>
                <a:spcPct val="100000"/>
              </a:lnSpc>
              <a:spcBef>
                <a:spcPts val="0"/>
              </a:spcBef>
              <a:spcAft>
                <a:spcPts val="0"/>
              </a:spcAft>
              <a:buClr>
                <a:srgbClr val="1A8109"/>
              </a:buClr>
              <a:buSzPts val="1300"/>
              <a:buFont typeface="Times New Roman"/>
              <a:buChar char="•"/>
            </a:pPr>
            <a:r>
              <a:rPr b="0" i="0" lang="en-US" sz="1300" u="none" cap="none" strike="noStrike">
                <a:solidFill>
                  <a:srgbClr val="000000"/>
                </a:solidFill>
                <a:latin typeface="Times New Roman"/>
                <a:ea typeface="Times New Roman"/>
                <a:cs typeface="Times New Roman"/>
                <a:sym typeface="Times New Roman"/>
              </a:rPr>
              <a:t>This work shows co-expression networks to be a valuable tool in determining the interconnectedness of genes and in identifying genetic hubs related to stress. This strategy could be useful in identifying the tissue specific regulatory hub genes necessary to develop climate-resilient biofuel crops without sacrificing growth.</a:t>
            </a:r>
            <a:endParaRPr b="0" i="0" sz="1300" u="none" cap="none" strike="noStrike">
              <a:solidFill>
                <a:srgbClr val="000000"/>
              </a:solidFill>
              <a:latin typeface="Times New Roman"/>
              <a:ea typeface="Times New Roman"/>
              <a:cs typeface="Times New Roman"/>
              <a:sym typeface="Times New Roman"/>
            </a:endParaRPr>
          </a:p>
        </p:txBody>
      </p:sp>
      <p:sp>
        <p:nvSpPr>
          <p:cNvPr id="172" name="Google Shape;172;p1"/>
          <p:cNvSpPr txBox="1"/>
          <p:nvPr/>
        </p:nvSpPr>
        <p:spPr>
          <a:xfrm>
            <a:off x="313625" y="6035000"/>
            <a:ext cx="11764500" cy="246300"/>
          </a:xfrm>
          <a:prstGeom prst="rect">
            <a:avLst/>
          </a:prstGeom>
          <a:solidFill>
            <a:srgbClr val="FFFFFF"/>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000"/>
              <a:buFont typeface="Arial"/>
              <a:buNone/>
            </a:pPr>
            <a:r>
              <a:rPr b="0" i="0" lang="en-US" sz="1000" u="none" cap="none" strike="noStrike">
                <a:solidFill>
                  <a:srgbClr val="000000"/>
                </a:solidFill>
                <a:latin typeface="Times New Roman"/>
                <a:ea typeface="Times New Roman"/>
                <a:cs typeface="Times New Roman"/>
                <a:sym typeface="Times New Roman"/>
                <a:extLst>
                  <a:ext uri="http://customooxmlschemas.google.com/">
                    <go:slidesCustomData xmlns:go="http://customooxmlschemas.google.com/" textRoundtripDataId="0"/>
                  </a:ext>
                </a:extLst>
              </a:rPr>
              <a:t>Ko, D. K., &amp; Brandizzi, F.  “Decoding Abiotic Stress Resilience in Sorghum: A Transcriptomic Framework for Climate-Ready Crops,” journal name (italicized), volume, page number, year (in parentheses), DOI (in brackets). </a:t>
            </a:r>
            <a:endParaRPr b="0" i="0" sz="1400" u="none" cap="none" strike="noStrike">
              <a:solidFill>
                <a:srgbClr val="000000"/>
              </a:solidFill>
              <a:latin typeface="Arial"/>
              <a:ea typeface="Arial"/>
              <a:cs typeface="Arial"/>
              <a:sym typeface="Arial"/>
            </a:endParaRPr>
          </a:p>
        </p:txBody>
      </p:sp>
      <p:pic>
        <p:nvPicPr>
          <p:cNvPr descr="Great Lakes Bioenergy Research Center logo with blue circles, an orange star, and a green leaf" id="173" name="Google Shape;173;p1"/>
          <p:cNvPicPr preferRelativeResize="0"/>
          <p:nvPr/>
        </p:nvPicPr>
        <p:blipFill rotWithShape="1">
          <a:blip r:embed="rId4">
            <a:alphaModFix/>
          </a:blip>
          <a:srcRect b="7927" l="0" r="0" t="7918"/>
          <a:stretch/>
        </p:blipFill>
        <p:spPr>
          <a:xfrm>
            <a:off x="181264" y="130928"/>
            <a:ext cx="2087890" cy="923330"/>
          </a:xfrm>
          <a:prstGeom prst="rect">
            <a:avLst/>
          </a:prstGeom>
          <a:noFill/>
          <a:ln>
            <a:noFill/>
          </a:ln>
        </p:spPr>
      </p:pic>
      <p:sp>
        <p:nvSpPr>
          <p:cNvPr descr="A network graph consisting of overlapping lines in gray with black, red, yellow, and green dots signifying hubs. " id="174" name="Google Shape;174;p1"/>
          <p:cNvSpPr txBox="1"/>
          <p:nvPr/>
        </p:nvSpPr>
        <p:spPr>
          <a:xfrm>
            <a:off x="7103150" y="3977164"/>
            <a:ext cx="3443400" cy="343800"/>
          </a:xfrm>
          <a:prstGeom prst="rect">
            <a:avLst/>
          </a:prstGeom>
          <a:noFill/>
          <a:ln>
            <a:noFill/>
          </a:ln>
        </p:spPr>
        <p:txBody>
          <a:bodyPr anchorCtr="0" anchor="t" bIns="91425" lIns="91425" spcFirstLastPara="1" rIns="91425" wrap="square" tIns="91425">
            <a:noAutofit/>
          </a:bodyPr>
          <a:lstStyle/>
          <a:p>
            <a:pPr indent="0" lvl="0" marL="0" marR="0" rtl="0" algn="ctr">
              <a:lnSpc>
                <a:spcPct val="100000"/>
              </a:lnSpc>
              <a:spcBef>
                <a:spcPts val="0"/>
              </a:spcBef>
              <a:spcAft>
                <a:spcPts val="0"/>
              </a:spcAft>
              <a:buNone/>
            </a:pPr>
            <a:r>
              <a:rPr lang="en-US" sz="1000" u="none" cap="none" strike="noStrike">
                <a:solidFill>
                  <a:srgbClr val="000000"/>
                </a:solidFill>
                <a:latin typeface="Times New Roman"/>
                <a:ea typeface="Times New Roman"/>
                <a:cs typeface="Times New Roman"/>
                <a:sym typeface="Times New Roman"/>
              </a:rPr>
              <a:t>Key hub genes are identified through network characterization</a:t>
            </a:r>
            <a:endParaRPr sz="1000" u="none" cap="none" strike="noStrike">
              <a:solidFill>
                <a:srgbClr val="000000"/>
              </a:solidFill>
              <a:latin typeface="Times New Roman"/>
              <a:ea typeface="Times New Roman"/>
              <a:cs typeface="Times New Roman"/>
              <a:sym typeface="Times New Roman"/>
            </a:endParaRPr>
          </a:p>
        </p:txBody>
      </p:sp>
      <p:pic>
        <p:nvPicPr>
          <p:cNvPr descr="Network visualization comparing two sorghum genes: SbEXP11 (Expansin) shown as a compact, spherical 3D network with densely interconnected nodes in the upper portion, and SbXTH25 (Xyloglucan hydrolase) displayed as a flattened, planar network with more dispersed connections in the lower portion. Both networks contain black nodes with scattered colored nodes (red, blue, yellow, green, cyan) connected by gray edges. A sorghum plant illustration with roots appears in the upper left." id="175" name="Google Shape;175;p1" title="fig.jpg"/>
          <p:cNvPicPr preferRelativeResize="0"/>
          <p:nvPr/>
        </p:nvPicPr>
        <p:blipFill rotWithShape="1">
          <a:blip r:embed="rId5">
            <a:alphaModFix/>
          </a:blip>
          <a:srcRect b="0" l="0" r="0" t="0"/>
          <a:stretch/>
        </p:blipFill>
        <p:spPr>
          <a:xfrm>
            <a:off x="7103151" y="1145425"/>
            <a:ext cx="4635524" cy="2831750"/>
          </a:xfrm>
          <a:prstGeom prst="rect">
            <a:avLst/>
          </a:prstGeom>
          <a:noFill/>
          <a:ln>
            <a:noFill/>
          </a:ln>
        </p:spPr>
      </p:pic>
      <p:cxnSp>
        <p:nvCxnSpPr>
          <p:cNvPr id="176" name="Google Shape;176;p1"/>
          <p:cNvCxnSpPr/>
          <p:nvPr/>
        </p:nvCxnSpPr>
        <p:spPr>
          <a:xfrm flipH="1">
            <a:off x="9753500" y="1759525"/>
            <a:ext cx="582000" cy="277200"/>
          </a:xfrm>
          <a:prstGeom prst="straightConnector1">
            <a:avLst/>
          </a:prstGeom>
          <a:noFill/>
          <a:ln cap="flat" cmpd="sng" w="9525">
            <a:solidFill>
              <a:schemeClr val="dk2"/>
            </a:solidFill>
            <a:prstDash val="solid"/>
            <a:round/>
            <a:headEnd len="med" w="med" type="none"/>
            <a:tailEnd len="med" w="med" type="triangle"/>
          </a:ln>
        </p:spPr>
      </p:cxn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New Science">
      <a:dk1>
        <a:srgbClr val="000000"/>
      </a:dk1>
      <a:lt1>
        <a:srgbClr val="FFFFFF"/>
      </a:lt1>
      <a:dk2>
        <a:srgbClr val="44546A"/>
      </a:dk2>
      <a:lt2>
        <a:srgbClr val="E7E6E6"/>
      </a:lt2>
      <a:accent1>
        <a:srgbClr val="10436A"/>
      </a:accent1>
      <a:accent2>
        <a:srgbClr val="92DCE5"/>
      </a:accent2>
      <a:accent3>
        <a:srgbClr val="D64933"/>
      </a:accent3>
      <a:accent4>
        <a:srgbClr val="7C7C7C"/>
      </a:accent4>
      <a:accent5>
        <a:srgbClr val="EFCB68"/>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