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8" name="Google Shape;18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635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2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65" name="Google Shape;65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1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0" name="Google Shape;70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2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3"/>
          <p:cNvSpPr txBox="1"/>
          <p:nvPr>
            <p:ph type="ctrTitle"/>
          </p:nvPr>
        </p:nvSpPr>
        <p:spPr>
          <a:xfrm>
            <a:off x="6023112" y="421517"/>
            <a:ext cx="5605671" cy="16557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subTitle"/>
          </p:nvPr>
        </p:nvSpPr>
        <p:spPr>
          <a:xfrm>
            <a:off x="6023112" y="3602038"/>
            <a:ext cx="5605671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pic>
        <p:nvPicPr>
          <p:cNvPr id="27" name="Google Shape;27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4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3" name="Google Shape;33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5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8" name="Google Shape;38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0" name="Google Shape;40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1" name="Google Shape;41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42;p6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45" name="Google Shape;45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7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Google Shape;48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8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3" name="Google Shape;53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pic>
        <p:nvPicPr>
          <p:cNvPr id="54" name="Google Shape;54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9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59" name="Google Shape;59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pic>
        <p:nvPicPr>
          <p:cNvPr id="60" name="Google Shape;60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0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osti.gov/pages/biblio/2246969-engineering-novosphingobium-aromaticivorans-produce-cis-cis-muconic-acid-from-biomass-aromatics" TargetMode="External"/><Relationship Id="rId4" Type="http://schemas.openxmlformats.org/officeDocument/2006/relationships/hyperlink" Target="https://journals.asm.org/doi/10.1128/aem.01660-23" TargetMode="External"/><Relationship Id="rId5" Type="http://schemas.openxmlformats.org/officeDocument/2006/relationships/image" Target="../media/image1.png"/><Relationship Id="rId6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3"/>
          <p:cNvSpPr txBox="1"/>
          <p:nvPr>
            <p:ph type="title"/>
          </p:nvPr>
        </p:nvSpPr>
        <p:spPr>
          <a:xfrm>
            <a:off x="2293525" y="157175"/>
            <a:ext cx="9385500" cy="13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9738A"/>
              </a:buClr>
              <a:buSzPts val="3600"/>
              <a:buFont typeface="Times New Roman"/>
              <a:buNone/>
            </a:pPr>
            <a:r>
              <a:rPr b="1" lang="en-US" sz="36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Novosphingobium aromaticivorans</a:t>
            </a:r>
            <a:r>
              <a:rPr b="1" i="1" lang="en-US" sz="36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produces plastic precursors from lignin biomass</a:t>
            </a:r>
            <a:endParaRPr sz="3600">
              <a:solidFill>
                <a:srgbClr val="39738A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7" name="Google Shape;77;p13"/>
          <p:cNvSpPr/>
          <p:nvPr/>
        </p:nvSpPr>
        <p:spPr>
          <a:xfrm>
            <a:off x="566375" y="1477900"/>
            <a:ext cx="7389900" cy="132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Background/Objective</a:t>
            </a:r>
            <a:endParaRPr/>
          </a:p>
          <a:p>
            <a:pPr indent="-26670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500"/>
              <a:buFont typeface="Arial"/>
              <a:buChar char="•"/>
            </a:pPr>
            <a:r>
              <a:rPr lang="en-US" sz="1500">
                <a:latin typeface="Times New Roman"/>
                <a:ea typeface="Times New Roman"/>
                <a:cs typeface="Times New Roman"/>
                <a:sym typeface="Times New Roman"/>
              </a:rPr>
              <a:t>Muconic acid is a platform chemical that can be easily converted into monomers used in the production of plastics and a metabolic intermediate in the β-ketoadipic acid pathway of many bacteria. This work demonstrates that engineered strains of </a:t>
            </a:r>
            <a:r>
              <a:rPr i="1" lang="en-US" sz="1500">
                <a:latin typeface="Times New Roman"/>
                <a:ea typeface="Times New Roman"/>
                <a:cs typeface="Times New Roman"/>
                <a:sym typeface="Times New Roman"/>
              </a:rPr>
              <a:t>Novosphingobium aromaticivorans</a:t>
            </a:r>
            <a:r>
              <a:rPr lang="en-US" sz="1500">
                <a:latin typeface="Times New Roman"/>
                <a:ea typeface="Times New Roman"/>
                <a:cs typeface="Times New Roman"/>
                <a:sym typeface="Times New Roman"/>
              </a:rPr>
              <a:t> can produce </a:t>
            </a:r>
            <a:r>
              <a:rPr i="1" lang="en-US" sz="1500">
                <a:latin typeface="Times New Roman"/>
                <a:ea typeface="Times New Roman"/>
                <a:cs typeface="Times New Roman"/>
                <a:sym typeface="Times New Roman"/>
              </a:rPr>
              <a:t>cis,cis</a:t>
            </a:r>
            <a:r>
              <a:rPr lang="en-US" sz="1500">
                <a:latin typeface="Times New Roman"/>
                <a:ea typeface="Times New Roman"/>
                <a:cs typeface="Times New Roman"/>
                <a:sym typeface="Times New Roman"/>
              </a:rPr>
              <a:t>-muconic acid (</a:t>
            </a:r>
            <a:r>
              <a:rPr i="1" lang="en-US" sz="1500">
                <a:latin typeface="Times New Roman"/>
                <a:ea typeface="Times New Roman"/>
                <a:cs typeface="Times New Roman"/>
                <a:sym typeface="Times New Roman"/>
              </a:rPr>
              <a:t>cc</a:t>
            </a:r>
            <a:r>
              <a:rPr lang="en-US" sz="1500">
                <a:latin typeface="Times New Roman"/>
                <a:ea typeface="Times New Roman"/>
                <a:cs typeface="Times New Roman"/>
                <a:sym typeface="Times New Roman"/>
              </a:rPr>
              <a:t>MA) from lignin biomass.</a:t>
            </a:r>
            <a:endParaRPr sz="1500"/>
          </a:p>
        </p:txBody>
      </p:sp>
      <p:sp>
        <p:nvSpPr>
          <p:cNvPr id="78" name="Google Shape;78;p13"/>
          <p:cNvSpPr/>
          <p:nvPr/>
        </p:nvSpPr>
        <p:spPr>
          <a:xfrm>
            <a:off x="533025" y="2812200"/>
            <a:ext cx="7147500" cy="10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Approach</a:t>
            </a:r>
            <a:endParaRPr/>
          </a:p>
          <a:p>
            <a:pPr indent="-26670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500"/>
              <a:buFont typeface="Arial"/>
              <a:buChar char="•"/>
            </a:pPr>
            <a:r>
              <a:rPr lang="en-US" sz="1500">
                <a:latin typeface="Times New Roman"/>
                <a:ea typeface="Times New Roman"/>
                <a:cs typeface="Times New Roman"/>
                <a:sym typeface="Times New Roman"/>
              </a:rPr>
              <a:t>Scientists</a:t>
            </a:r>
            <a:r>
              <a:rPr lang="en-US" sz="1500">
                <a:latin typeface="Times New Roman"/>
                <a:ea typeface="Times New Roman"/>
                <a:cs typeface="Times New Roman"/>
                <a:sym typeface="Times New Roman"/>
              </a:rPr>
              <a:t> confirmed the activity of two previously uncharacterized enzymes required to convert aromatic intermediates to </a:t>
            </a:r>
            <a:r>
              <a:rPr i="1" lang="en-US" sz="1500">
                <a:latin typeface="Times New Roman"/>
                <a:ea typeface="Times New Roman"/>
                <a:cs typeface="Times New Roman"/>
                <a:sym typeface="Times New Roman"/>
              </a:rPr>
              <a:t>cc</a:t>
            </a:r>
            <a:r>
              <a:rPr lang="en-US" sz="1500">
                <a:latin typeface="Times New Roman"/>
                <a:ea typeface="Times New Roman"/>
                <a:cs typeface="Times New Roman"/>
                <a:sym typeface="Times New Roman"/>
              </a:rPr>
              <a:t>MA and engineered one strain using native genes and another using genes previously used in microbial synthesis of the compound.</a:t>
            </a:r>
            <a:endParaRPr sz="1100"/>
          </a:p>
        </p:txBody>
      </p:sp>
      <p:sp>
        <p:nvSpPr>
          <p:cNvPr id="79" name="Google Shape;79;p13"/>
          <p:cNvSpPr/>
          <p:nvPr/>
        </p:nvSpPr>
        <p:spPr>
          <a:xfrm>
            <a:off x="566375" y="3874200"/>
            <a:ext cx="11059200" cy="68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Results</a:t>
            </a:r>
            <a:endParaRPr/>
          </a:p>
          <a:p>
            <a:pPr indent="-26670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500"/>
              <a:buChar char="•"/>
            </a:pPr>
            <a:r>
              <a:rPr lang="en-US" sz="1500">
                <a:latin typeface="Times New Roman"/>
                <a:ea typeface="Times New Roman"/>
                <a:cs typeface="Times New Roman"/>
                <a:sym typeface="Times New Roman"/>
              </a:rPr>
              <a:t>Both strains produced greater than 100% yield of </a:t>
            </a:r>
            <a:r>
              <a:rPr i="1" lang="en-US" sz="1500">
                <a:latin typeface="Times New Roman"/>
                <a:ea typeface="Times New Roman"/>
                <a:cs typeface="Times New Roman"/>
                <a:sym typeface="Times New Roman"/>
              </a:rPr>
              <a:t>cc</a:t>
            </a:r>
            <a:r>
              <a:rPr lang="en-US" sz="1500">
                <a:latin typeface="Times New Roman"/>
                <a:ea typeface="Times New Roman"/>
                <a:cs typeface="Times New Roman"/>
                <a:sym typeface="Times New Roman"/>
              </a:rPr>
              <a:t>MA from aromatic monomers in liquor derived from alkaline pretreated biomass.</a:t>
            </a:r>
            <a:endParaRPr sz="15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0" name="Google Shape;80;p13"/>
          <p:cNvSpPr txBox="1"/>
          <p:nvPr/>
        </p:nvSpPr>
        <p:spPr>
          <a:xfrm>
            <a:off x="566375" y="4556575"/>
            <a:ext cx="11059200" cy="10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Significance/Impacts</a:t>
            </a:r>
            <a:endParaRPr/>
          </a:p>
          <a:p>
            <a:pPr indent="-26670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500"/>
              <a:buChar char="•"/>
            </a:pPr>
            <a:r>
              <a:rPr lang="en-US" sz="1500">
                <a:latin typeface="Times New Roman"/>
                <a:ea typeface="Times New Roman"/>
                <a:cs typeface="Times New Roman"/>
                <a:sym typeface="Times New Roman"/>
              </a:rPr>
              <a:t>Plant biomass is an underutilized and abundant renewable resource for the production of valuable chemicals, but many deconstruction methods generate a heterogeneous mixture of aromatics that make it difficult to extract these chemicals with current methods. This study reports on new features of </a:t>
            </a:r>
            <a:r>
              <a:rPr i="1" lang="en-US" sz="1500">
                <a:latin typeface="Times New Roman"/>
                <a:ea typeface="Times New Roman"/>
                <a:cs typeface="Times New Roman"/>
                <a:sym typeface="Times New Roman"/>
              </a:rPr>
              <a:t>N. aromaticivorans</a:t>
            </a:r>
            <a:r>
              <a:rPr lang="en-US" sz="1500">
                <a:latin typeface="Times New Roman"/>
                <a:ea typeface="Times New Roman"/>
                <a:cs typeface="Times New Roman"/>
                <a:sym typeface="Times New Roman"/>
              </a:rPr>
              <a:t> that can be used to produce </a:t>
            </a:r>
            <a:r>
              <a:rPr i="1" lang="en-US" sz="1500">
                <a:latin typeface="Times New Roman"/>
                <a:ea typeface="Times New Roman"/>
                <a:cs typeface="Times New Roman"/>
                <a:sym typeface="Times New Roman"/>
              </a:rPr>
              <a:t>cc</a:t>
            </a:r>
            <a:r>
              <a:rPr lang="en-US" sz="1500">
                <a:latin typeface="Times New Roman"/>
                <a:ea typeface="Times New Roman"/>
                <a:cs typeface="Times New Roman"/>
                <a:sym typeface="Times New Roman"/>
              </a:rPr>
              <a:t>MA from biomass aromatics. </a:t>
            </a:r>
            <a:endParaRPr sz="17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1" name="Google Shape;81;p13"/>
          <p:cNvSpPr txBox="1"/>
          <p:nvPr/>
        </p:nvSpPr>
        <p:spPr>
          <a:xfrm>
            <a:off x="450172" y="257066"/>
            <a:ext cx="1415772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BRC logo here</a:t>
            </a:r>
            <a:endParaRPr/>
          </a:p>
        </p:txBody>
      </p:sp>
      <p:sp>
        <p:nvSpPr>
          <p:cNvPr id="82" name="Google Shape;82;p13"/>
          <p:cNvSpPr txBox="1"/>
          <p:nvPr/>
        </p:nvSpPr>
        <p:spPr>
          <a:xfrm>
            <a:off x="566378" y="5775799"/>
            <a:ext cx="10409400" cy="400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Vilbert, Avery C. et al. </a:t>
            </a:r>
            <a:r>
              <a:rPr lang="en-US" sz="10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Engineering Novosphingobium aromaticivorans to produce cis,cis-muconic acid from biomass aromatics</a:t>
            </a: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. Applied and Environmental Microbiology 0, e01660-23 (2023). [DOI:</a:t>
            </a:r>
            <a:r>
              <a:rPr lang="en-US" sz="10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10.1128/aem.01660-23</a:t>
            </a: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]</a:t>
            </a:r>
            <a:endParaRPr/>
          </a:p>
        </p:txBody>
      </p:sp>
      <p:pic>
        <p:nvPicPr>
          <p:cNvPr id="83" name="Google Shape;83;p1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05639" y="146428"/>
            <a:ext cx="2087891" cy="923330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13"/>
          <p:cNvPicPr preferRelativeResize="0"/>
          <p:nvPr/>
        </p:nvPicPr>
        <p:blipFill rotWithShape="1">
          <a:blip r:embed="rId6">
            <a:alphaModFix/>
          </a:blip>
          <a:srcRect b="14750" l="0" r="0" t="14743"/>
          <a:stretch/>
        </p:blipFill>
        <p:spPr>
          <a:xfrm>
            <a:off x="8085175" y="1509299"/>
            <a:ext cx="3593946" cy="1919542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3"/>
          <p:cNvSpPr txBox="1"/>
          <p:nvPr/>
        </p:nvSpPr>
        <p:spPr>
          <a:xfrm>
            <a:off x="8001350" y="3429000"/>
            <a:ext cx="36243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Novosphingobium</a:t>
            </a:r>
            <a:r>
              <a:rPr i="1"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aromaticivorans</a:t>
            </a: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a soil bacteria with an appetite for hydrocarbons, can be engineered to produce a chemical building block for plastics from underutilized plant biomass.</a:t>
            </a:r>
            <a:endParaRPr i="1"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