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iotechnologyforbiofuels.biomedcentral.com/articles/10.1186/s13068-024-02544-y" TargetMode="External"/><Relationship Id="rId4" Type="http://schemas.openxmlformats.org/officeDocument/2006/relationships/image" Target="../media/image13.png"/><Relationship Id="rId5"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285250" y="150350"/>
            <a:ext cx="8013600" cy="6972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Rice gene opens up fresh lignin lead </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05800" y="1112225"/>
            <a:ext cx="8256300" cy="122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lnSpc>
                <a:spcPct val="100000"/>
              </a:lnSpc>
              <a:spcBef>
                <a:spcPts val="0"/>
              </a:spcBef>
              <a:spcAft>
                <a:spcPts val="0"/>
              </a:spcAft>
              <a:buClr>
                <a:srgbClr val="1A8109"/>
              </a:buClr>
              <a:buSzPts val="1300"/>
              <a:buChar char="•"/>
            </a:pPr>
            <a:r>
              <a:rPr lang="en-US">
                <a:solidFill>
                  <a:schemeClr val="dk1"/>
                </a:solidFill>
                <a:latin typeface="Times New Roman"/>
                <a:ea typeface="Times New Roman"/>
                <a:cs typeface="Times New Roman"/>
                <a:sym typeface="Times New Roman"/>
              </a:rPr>
              <a:t>Previous research demonstrated that the </a:t>
            </a:r>
            <a:r>
              <a:rPr i="1" lang="en-US">
                <a:solidFill>
                  <a:schemeClr val="dk1"/>
                </a:solidFill>
                <a:latin typeface="Times New Roman"/>
                <a:ea typeface="Times New Roman"/>
                <a:cs typeface="Times New Roman"/>
                <a:sym typeface="Times New Roman"/>
              </a:rPr>
              <a:t>Angelica sinensis</a:t>
            </a:r>
            <a:r>
              <a:rPr lang="en-US">
                <a:solidFill>
                  <a:schemeClr val="dk1"/>
                </a:solidFill>
                <a:latin typeface="Times New Roman"/>
                <a:ea typeface="Times New Roman"/>
                <a:cs typeface="Times New Roman"/>
                <a:sym typeface="Times New Roman"/>
              </a:rPr>
              <a:t> gene </a:t>
            </a:r>
            <a:r>
              <a:rPr i="1" lang="en-US">
                <a:solidFill>
                  <a:schemeClr val="dk1"/>
                </a:solidFill>
                <a:latin typeface="Times New Roman"/>
                <a:ea typeface="Times New Roman"/>
                <a:cs typeface="Times New Roman"/>
                <a:sym typeface="Times New Roman"/>
              </a:rPr>
              <a:t>AsFMT</a:t>
            </a:r>
            <a:r>
              <a:rPr lang="en-US">
                <a:solidFill>
                  <a:schemeClr val="dk1"/>
                </a:solidFill>
                <a:latin typeface="Times New Roman"/>
                <a:ea typeface="Times New Roman"/>
                <a:cs typeface="Times New Roman"/>
                <a:sym typeface="Times New Roman"/>
              </a:rPr>
              <a:t> improves the processing efficiency of lignin in poplar trees as</a:t>
            </a:r>
            <a:r>
              <a:rPr lang="en-US" sz="1300">
                <a:latin typeface="Times New Roman"/>
                <a:ea typeface="Times New Roman"/>
                <a:cs typeface="Times New Roman"/>
                <a:sym typeface="Times New Roman"/>
              </a:rPr>
              <a:t> </a:t>
            </a:r>
            <a:r>
              <a:rPr lang="en-US">
                <a:solidFill>
                  <a:schemeClr val="dk1"/>
                </a:solidFill>
                <a:latin typeface="Times New Roman"/>
                <a:ea typeface="Times New Roman"/>
                <a:cs typeface="Times New Roman"/>
                <a:sym typeface="Times New Roman"/>
              </a:rPr>
              <a:t>compared to wild-type trees. To this end, scientists with the Great Lakes Bioenergy Research Center introduced the more efficient rice gene </a:t>
            </a:r>
            <a:r>
              <a:rPr i="1" lang="en-US">
                <a:solidFill>
                  <a:schemeClr val="dk1"/>
                </a:solidFill>
                <a:latin typeface="Times New Roman"/>
                <a:ea typeface="Times New Roman"/>
                <a:cs typeface="Times New Roman"/>
                <a:sym typeface="Times New Roman"/>
              </a:rPr>
              <a:t>OsFMT1</a:t>
            </a:r>
            <a:r>
              <a:rPr lang="en-US">
                <a:solidFill>
                  <a:schemeClr val="dk1"/>
                </a:solidFill>
                <a:latin typeface="Times New Roman"/>
                <a:ea typeface="Times New Roman"/>
                <a:cs typeface="Times New Roman"/>
                <a:sym typeface="Times New Roman"/>
              </a:rPr>
              <a:t> and compared the results to wild-type poplars and existing </a:t>
            </a:r>
            <a:r>
              <a:rPr i="1" lang="en-US">
                <a:solidFill>
                  <a:schemeClr val="dk1"/>
                </a:solidFill>
                <a:latin typeface="Times New Roman"/>
                <a:ea typeface="Times New Roman"/>
                <a:cs typeface="Times New Roman"/>
                <a:sym typeface="Times New Roman"/>
              </a:rPr>
              <a:t>AsFMT</a:t>
            </a:r>
            <a:r>
              <a:rPr lang="en-US">
                <a:solidFill>
                  <a:schemeClr val="dk1"/>
                </a:solidFill>
                <a:latin typeface="Times New Roman"/>
                <a:ea typeface="Times New Roman"/>
                <a:cs typeface="Times New Roman"/>
                <a:sym typeface="Times New Roman"/>
              </a:rPr>
              <a:t> poplar trees.</a:t>
            </a:r>
            <a:endParaRPr/>
          </a:p>
        </p:txBody>
      </p:sp>
      <p:sp>
        <p:nvSpPr>
          <p:cNvPr id="79" name="Google Shape;79;p13"/>
          <p:cNvSpPr/>
          <p:nvPr/>
        </p:nvSpPr>
        <p:spPr>
          <a:xfrm>
            <a:off x="405800" y="2437675"/>
            <a:ext cx="8013600" cy="1411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lnSpc>
                <a:spcPct val="100000"/>
              </a:lnSpc>
              <a:spcBef>
                <a:spcPts val="0"/>
              </a:spcBef>
              <a:spcAft>
                <a:spcPts val="0"/>
              </a:spcAft>
              <a:buClr>
                <a:srgbClr val="1A8109"/>
              </a:buClr>
              <a:buSzPts val="1300"/>
              <a:buChar char="•"/>
            </a:pPr>
            <a:r>
              <a:rPr lang="en-US">
                <a:solidFill>
                  <a:schemeClr val="dk1"/>
                </a:solidFill>
                <a:latin typeface="Times New Roman"/>
                <a:ea typeface="Times New Roman"/>
                <a:cs typeface="Times New Roman"/>
                <a:sym typeface="Times New Roman"/>
              </a:rPr>
              <a:t>The rice gene introduces monolignol ferulate ester conjugates into the lignin polymers and reduces the energy and/or chemical loading needed to break down the polymers into smaller fragments. To quantify the effect of the </a:t>
            </a:r>
            <a:r>
              <a:rPr i="1" lang="en-US">
                <a:solidFill>
                  <a:schemeClr val="dk1"/>
                </a:solidFill>
                <a:latin typeface="Times New Roman"/>
                <a:ea typeface="Times New Roman"/>
                <a:cs typeface="Times New Roman"/>
                <a:sym typeface="Times New Roman"/>
              </a:rPr>
              <a:t>OsFMT1</a:t>
            </a:r>
            <a:r>
              <a:rPr lang="en-US">
                <a:solidFill>
                  <a:schemeClr val="dk1"/>
                </a:solidFill>
                <a:latin typeface="Times New Roman"/>
                <a:ea typeface="Times New Roman"/>
                <a:cs typeface="Times New Roman"/>
                <a:sym typeface="Times New Roman"/>
              </a:rPr>
              <a:t> gene, researchers used UV-vis spectroscopy to screen for ester linkages, NMR to confirm the chemical nature of the lignin, and the DFRC method to determine how the ferulate groups were linked.</a:t>
            </a:r>
            <a:endParaRPr/>
          </a:p>
        </p:txBody>
      </p:sp>
      <p:sp>
        <p:nvSpPr>
          <p:cNvPr id="80" name="Google Shape;80;p13"/>
          <p:cNvSpPr/>
          <p:nvPr/>
        </p:nvSpPr>
        <p:spPr>
          <a:xfrm>
            <a:off x="439150" y="3849100"/>
            <a:ext cx="8405700" cy="122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60350" lvl="0" marL="285750" marR="0" rtl="0" algn="l">
              <a:lnSpc>
                <a:spcPct val="100000"/>
              </a:lnSpc>
              <a:spcBef>
                <a:spcPts val="0"/>
              </a:spcBef>
              <a:spcAft>
                <a:spcPts val="0"/>
              </a:spcAft>
              <a:buClr>
                <a:srgbClr val="1A8109"/>
              </a:buClr>
              <a:buSzPts val="1400"/>
              <a:buChar char="•"/>
            </a:pPr>
            <a:r>
              <a:rPr lang="en-US">
                <a:solidFill>
                  <a:schemeClr val="dk1"/>
                </a:solidFill>
                <a:latin typeface="Times New Roman"/>
                <a:ea typeface="Times New Roman"/>
                <a:cs typeface="Times New Roman"/>
                <a:sym typeface="Times New Roman"/>
              </a:rPr>
              <a:t>The engineered poplars demonstrated a higher saccharification efficiency than the wild-type poplars. Under the same pretreatment conditions, the researchers observed a greater monosaccharide release from the modified lignin. In addition, the trees produced high-value phenolics that are easily accessible to support other specialty chemical industries.</a:t>
            </a:r>
            <a:endParaRPr/>
          </a:p>
        </p:txBody>
      </p:sp>
      <p:sp>
        <p:nvSpPr>
          <p:cNvPr id="81" name="Google Shape;81;p13"/>
          <p:cNvSpPr txBox="1"/>
          <p:nvPr/>
        </p:nvSpPr>
        <p:spPr>
          <a:xfrm>
            <a:off x="439150" y="5124562"/>
            <a:ext cx="11059200" cy="800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47650" lvl="0" marL="285750" marR="0" rtl="0" algn="l">
              <a:lnSpc>
                <a:spcPct val="100000"/>
              </a:lnSpc>
              <a:spcBef>
                <a:spcPts val="0"/>
              </a:spcBef>
              <a:spcAft>
                <a:spcPts val="0"/>
              </a:spcAft>
              <a:buClr>
                <a:srgbClr val="1A8109"/>
              </a:buClr>
              <a:buSzPts val="1200"/>
              <a:buChar char="•"/>
            </a:pPr>
            <a:r>
              <a:rPr lang="en-US">
                <a:solidFill>
                  <a:schemeClr val="dk1"/>
                </a:solidFill>
                <a:latin typeface="Times New Roman"/>
                <a:ea typeface="Times New Roman"/>
                <a:cs typeface="Times New Roman"/>
                <a:sym typeface="Times New Roman"/>
              </a:rPr>
              <a:t>Improving the processing efficiency of lignin is a vital step in accessing the full potential of plant biomass for biofuel and bioproducts industries. Moreover, the modified popolars have greater pulping efficiency that could aid the demand for paper products as the global population increases. </a:t>
            </a:r>
            <a:endParaRPr/>
          </a:p>
        </p:txBody>
      </p:sp>
      <p:sp>
        <p:nvSpPr>
          <p:cNvPr id="82" name="Google Shape;82;p13"/>
          <p:cNvSpPr txBox="1"/>
          <p:nvPr/>
        </p:nvSpPr>
        <p:spPr>
          <a:xfrm>
            <a:off x="439150" y="5947275"/>
            <a:ext cx="112992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Unda, F., de Vries, L., Karlen, S.D. et al. Enhancing monolignol ferulate conjugate levels in poplar lignin via OsFMT1. Biotechnology for Biofuels and Bioproducts, 17, 97 (2024). [DOI:</a:t>
            </a:r>
            <a:r>
              <a:rPr lang="en-US" sz="1000" u="sng">
                <a:solidFill>
                  <a:schemeClr val="hlink"/>
                </a:solidFill>
                <a:latin typeface="Times New Roman"/>
                <a:ea typeface="Times New Roman"/>
                <a:cs typeface="Times New Roman"/>
                <a:sym typeface="Times New Roman"/>
                <a:hlinkClick r:id="rId3"/>
              </a:rPr>
              <a:t>10.1186/s13068-024-02544-y</a:t>
            </a:r>
            <a:r>
              <a:rPr lang="en-US" sz="1000">
                <a:latin typeface="Times New Roman"/>
                <a:ea typeface="Times New Roman"/>
                <a:cs typeface="Times New Roman"/>
                <a:sym typeface="Times New Roman"/>
              </a:rPr>
              <a:t>]</a:t>
            </a:r>
            <a:endParaRPr/>
          </a:p>
        </p:txBody>
      </p:sp>
      <p:pic>
        <p:nvPicPr>
          <p:cNvPr id="83" name="Google Shape;83;p13"/>
          <p:cNvPicPr preferRelativeResize="0"/>
          <p:nvPr/>
        </p:nvPicPr>
        <p:blipFill rotWithShape="1">
          <a:blip r:embed="rId4">
            <a:alphaModFix/>
          </a:blip>
          <a:srcRect b="7927" l="0" r="0" t="7918"/>
          <a:stretch/>
        </p:blipFill>
        <p:spPr>
          <a:xfrm>
            <a:off x="439149" y="-3299"/>
            <a:ext cx="1915400" cy="847051"/>
          </a:xfrm>
          <a:prstGeom prst="rect">
            <a:avLst/>
          </a:prstGeom>
          <a:noFill/>
          <a:ln>
            <a:noFill/>
          </a:ln>
        </p:spPr>
      </p:pic>
      <p:sp>
        <p:nvSpPr>
          <p:cNvPr id="84" name="Google Shape;84;p13"/>
          <p:cNvSpPr txBox="1"/>
          <p:nvPr/>
        </p:nvSpPr>
        <p:spPr>
          <a:xfrm>
            <a:off x="9679875" y="3906013"/>
            <a:ext cx="2394000" cy="26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000">
              <a:solidFill>
                <a:schemeClr val="dk1"/>
              </a:solidFill>
              <a:latin typeface="Times New Roman"/>
              <a:ea typeface="Times New Roman"/>
              <a:cs typeface="Times New Roman"/>
              <a:sym typeface="Times New Roman"/>
            </a:endParaRPr>
          </a:p>
        </p:txBody>
      </p:sp>
      <p:pic>
        <p:nvPicPr>
          <p:cNvPr descr="Poplar stump surrounded by twigs in snow cover" id="85" name="Google Shape;85;p13"/>
          <p:cNvPicPr preferRelativeResize="0"/>
          <p:nvPr/>
        </p:nvPicPr>
        <p:blipFill rotWithShape="1">
          <a:blip r:embed="rId5">
            <a:alphaModFix/>
          </a:blip>
          <a:srcRect b="8273" l="0" r="0" t="0"/>
          <a:stretch/>
        </p:blipFill>
        <p:spPr>
          <a:xfrm>
            <a:off x="9003850" y="1112225"/>
            <a:ext cx="2485802" cy="3420902"/>
          </a:xfrm>
          <a:prstGeom prst="rect">
            <a:avLst/>
          </a:prstGeom>
          <a:noFill/>
          <a:ln>
            <a:noFill/>
          </a:ln>
        </p:spPr>
      </p:pic>
      <p:sp>
        <p:nvSpPr>
          <p:cNvPr id="86" name="Google Shape;86;p13"/>
          <p:cNvSpPr txBox="1"/>
          <p:nvPr/>
        </p:nvSpPr>
        <p:spPr>
          <a:xfrm>
            <a:off x="8905150" y="4533126"/>
            <a:ext cx="2683200" cy="53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Calibri"/>
                <a:ea typeface="Calibri"/>
                <a:cs typeface="Calibri"/>
                <a:sym typeface="Calibri"/>
              </a:rPr>
              <a:t>A stump from a harvested poplar planted on a GLBRC biofuels site. </a:t>
            </a:r>
            <a:endParaRPr sz="1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