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2999839" TargetMode="External"/><Relationship Id="rId4" Type="http://schemas.openxmlformats.org/officeDocument/2006/relationships/hyperlink" Target="https://doi.org/10.1039/D5GC03986J" TargetMode="External"/><Relationship Id="rId5" Type="http://schemas.openxmlformats.org/officeDocument/2006/relationships/image" Target="../media/image17.png"/><Relationship Id="rId6"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600">
                <a:solidFill>
                  <a:schemeClr val="accent1"/>
                </a:solidFill>
                <a:latin typeface="Times New Roman"/>
                <a:ea typeface="Times New Roman"/>
                <a:cs typeface="Times New Roman"/>
                <a:sym typeface="Times New Roman"/>
              </a:rPr>
              <a:t>One-pot RCF process lowers cost of </a:t>
            </a:r>
            <a:r>
              <a:rPr b="1" lang="en-US" sz="3600">
                <a:solidFill>
                  <a:schemeClr val="accent1"/>
                </a:solidFill>
                <a:latin typeface="Times New Roman"/>
                <a:ea typeface="Times New Roman"/>
                <a:cs typeface="Times New Roman"/>
                <a:sym typeface="Times New Roman"/>
              </a:rPr>
              <a:t>upgrading biomass</a:t>
            </a:r>
            <a:r>
              <a:rPr b="1" lang="en-US" sz="3600">
                <a:solidFill>
                  <a:schemeClr val="accent1"/>
                </a:solidFill>
                <a:latin typeface="Times New Roman"/>
                <a:ea typeface="Times New Roman"/>
                <a:cs typeface="Times New Roman"/>
                <a:sym typeface="Times New Roman"/>
              </a:rPr>
              <a:t> to high-value products</a:t>
            </a:r>
            <a:endParaRPr sz="3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7064400" cy="923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Successful biorefineries must maximize the value from all components of lignocellulosic biomass. Previous </a:t>
            </a:r>
            <a:r>
              <a:rPr lang="en-US" sz="1200">
                <a:highlight>
                  <a:schemeClr val="lt1"/>
                </a:highlight>
                <a:latin typeface="Times New Roman"/>
                <a:ea typeface="Times New Roman"/>
                <a:cs typeface="Times New Roman"/>
                <a:sym typeface="Times New Roman"/>
              </a:rPr>
              <a:t>lignin-first</a:t>
            </a:r>
            <a:r>
              <a:rPr lang="en-US" sz="1200">
                <a:latin typeface="Times New Roman"/>
                <a:ea typeface="Times New Roman"/>
                <a:cs typeface="Times New Roman"/>
                <a:sym typeface="Times New Roman"/>
              </a:rPr>
              <a:t> designs use solvolysis to isolate lignin from the plant cell wall and catalytic processing to depolymerize it into monomers for biological funneling to value-added products.</a:t>
            </a:r>
            <a:endParaRPr sz="1200"/>
          </a:p>
        </p:txBody>
      </p:sp>
      <p:sp>
        <p:nvSpPr>
          <p:cNvPr id="169" name="Google Shape;169;p25"/>
          <p:cNvSpPr/>
          <p:nvPr/>
        </p:nvSpPr>
        <p:spPr>
          <a:xfrm>
            <a:off x="405800" y="2367650"/>
            <a:ext cx="7064400" cy="1142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Building on previous work evaluating stepwise processing, this study considers an integrated lignin-first biorefinery design that replaces the γ</a:t>
            </a:r>
            <a:r>
              <a:rPr lang="en-US" sz="1200">
                <a:latin typeface="Times New Roman"/>
                <a:ea typeface="Times New Roman"/>
                <a:cs typeface="Times New Roman"/>
                <a:sym typeface="Times New Roman"/>
              </a:rPr>
              <a:t>-valerolactone (GVL) fractionation and hydrogenolysis</a:t>
            </a:r>
            <a:r>
              <a:rPr lang="en-US" sz="1200">
                <a:latin typeface="Times New Roman"/>
                <a:ea typeface="Times New Roman"/>
                <a:cs typeface="Times New Roman"/>
                <a:sym typeface="Times New Roman"/>
              </a:rPr>
              <a:t> </a:t>
            </a:r>
            <a:r>
              <a:rPr lang="en-US" sz="1200">
                <a:latin typeface="Times New Roman"/>
                <a:ea typeface="Times New Roman"/>
                <a:cs typeface="Times New Roman"/>
                <a:sym typeface="Times New Roman"/>
              </a:rPr>
              <a:t>with a single reductive catalytic fractionation (RCF) step and considers how the lignin and carbohydrate fractions would be utilized.</a:t>
            </a:r>
            <a:endParaRPr sz="1200"/>
          </a:p>
        </p:txBody>
      </p:sp>
      <p:sp>
        <p:nvSpPr>
          <p:cNvPr descr="Schematic of a three-part biorefinery process. The blue Reductive Catalytic Fractionation section treats biomass to separate low-lignin biomass solids from a liquid stream, with a graph showing increasing monomer yield. The red Biological funneling section converts the liquid stream into a PDC chemical product, with graphs showing increasing yield and decreasing minimum selling price. The green section processes the low-lignin biomass through enzymatic digestion and biological conversion to produce liquid ethanol fuel, while residues generate process heat and electricity via anaerobic digestion." id="170" name="Google Shape;170;p25"/>
          <p:cNvSpPr txBox="1"/>
          <p:nvPr/>
        </p:nvSpPr>
        <p:spPr>
          <a:xfrm>
            <a:off x="439150" y="5270517"/>
            <a:ext cx="11092800" cy="738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This work combines experimentation with process modeling of an integrated biorefinery design to show how utilizing tandem process steps can significantly reduce operating expenses and environmental impact of upgrading lignocellulosic biomass to a portfolio of high value products.</a:t>
            </a:r>
            <a:endParaRPr sz="1200">
              <a:latin typeface="Times New Roman"/>
              <a:ea typeface="Times New Roman"/>
              <a:cs typeface="Times New Roman"/>
              <a:sym typeface="Times New Roman"/>
            </a:endParaRPr>
          </a:p>
        </p:txBody>
      </p:sp>
      <p:sp>
        <p:nvSpPr>
          <p:cNvPr id="171" name="Google Shape;171;p25"/>
          <p:cNvSpPr txBox="1"/>
          <p:nvPr/>
        </p:nvSpPr>
        <p:spPr>
          <a:xfrm>
            <a:off x="439153" y="6037524"/>
            <a:ext cx="10409400" cy="2463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Sener, C., et al., </a:t>
            </a:r>
            <a:r>
              <a:rPr i="1" lang="en-US" sz="1000" u="sng">
                <a:solidFill>
                  <a:schemeClr val="hlink"/>
                </a:solidFill>
                <a:latin typeface="Times New Roman"/>
                <a:ea typeface="Times New Roman"/>
                <a:cs typeface="Times New Roman"/>
                <a:sym typeface="Times New Roman"/>
                <a:hlinkClick r:id="rId3"/>
              </a:rPr>
              <a:t>Integrating catalytic fractionation and microbial funneling to produce 2-pyrone-4,6-dicarboxylic acid and ethanol</a:t>
            </a:r>
            <a:r>
              <a:rPr lang="en-US" sz="1000">
                <a:latin typeface="Times New Roman"/>
                <a:ea typeface="Times New Roman"/>
                <a:cs typeface="Times New Roman"/>
                <a:sym typeface="Times New Roman"/>
              </a:rPr>
              <a:t>. Green Chemistry. (</a:t>
            </a:r>
            <a:r>
              <a:rPr lang="en-US" sz="1000">
                <a:solidFill>
                  <a:schemeClr val="dk1"/>
                </a:solidFill>
                <a:latin typeface="Times New Roman"/>
                <a:ea typeface="Times New Roman"/>
                <a:cs typeface="Times New Roman"/>
                <a:sym typeface="Times New Roman"/>
              </a:rPr>
              <a:t>202</a:t>
            </a:r>
            <a:r>
              <a:rPr lang="en-US" sz="1000">
                <a:solidFill>
                  <a:schemeClr val="dk1"/>
                </a:solidFill>
                <a:latin typeface="Times New Roman"/>
                <a:ea typeface="Times New Roman"/>
                <a:cs typeface="Times New Roman"/>
                <a:sym typeface="Times New Roman"/>
              </a:rPr>
              <a:t>6</a:t>
            </a:r>
            <a:r>
              <a:rPr lang="en-US" sz="1000">
                <a:latin typeface="Times New Roman"/>
                <a:ea typeface="Times New Roman"/>
                <a:cs typeface="Times New Roman"/>
                <a:sym typeface="Times New Roman"/>
              </a:rPr>
              <a:t>). [DOI:</a:t>
            </a:r>
            <a:r>
              <a:rPr lang="en-US" sz="1000" u="sng">
                <a:solidFill>
                  <a:schemeClr val="hlink"/>
                </a:solidFill>
                <a:latin typeface="Times New Roman"/>
                <a:ea typeface="Times New Roman"/>
                <a:cs typeface="Times New Roman"/>
                <a:sym typeface="Times New Roman"/>
                <a:hlinkClick r:id="rId4"/>
              </a:rPr>
              <a:t>10.1039/D5GC03986J</a:t>
            </a:r>
            <a:r>
              <a:rPr lang="en-US" sz="1000">
                <a:latin typeface="Times New Roman"/>
                <a:ea typeface="Times New Roman"/>
                <a:cs typeface="Times New Roman"/>
                <a:sym typeface="Times New Roman"/>
              </a:rPr>
              <a:t>]</a:t>
            </a:r>
            <a:endParaRPr/>
          </a:p>
        </p:txBody>
      </p:sp>
      <p:pic>
        <p:nvPicPr>
          <p:cNvPr descr="Great Lakes Bioenergy Research Center logo with blue circles, an orange star, and a green leaf" id="172" name="Google Shape;172;p25"/>
          <p:cNvPicPr preferRelativeResize="0"/>
          <p:nvPr/>
        </p:nvPicPr>
        <p:blipFill rotWithShape="1">
          <a:blip r:embed="rId5">
            <a:alphaModFix/>
          </a:blip>
          <a:srcRect b="7927" l="0" r="0" t="7918"/>
          <a:stretch/>
        </p:blipFill>
        <p:spPr>
          <a:xfrm>
            <a:off x="405789" y="187053"/>
            <a:ext cx="2087890" cy="923330"/>
          </a:xfrm>
          <a:prstGeom prst="rect">
            <a:avLst/>
          </a:prstGeom>
          <a:noFill/>
          <a:ln>
            <a:noFill/>
          </a:ln>
        </p:spPr>
      </p:pic>
      <p:pic>
        <p:nvPicPr>
          <p:cNvPr descr="A schematic of a three-part biorefinery process. The blue &quot;Reductive Catalytic Fractionation&quot; section treats biomass to separate &quot;Low-lignin biomass&quot; solids from a liquid stream, with a graph showing increasing monomer yield. The red &quot;Biological funneling&quot; section converts the liquid stream into a PDC chemical product, with graphs showing increasing yield and decreasing minimum selling price. The green section processes the low-lignin biomass through enzymatic digestion and biological conversion to produce liquid ethanol fuel, while residues generate process heat and electricity via anaerobic digestion." id="173" name="Google Shape;173;p25" title="RCF-abstract-graphic.jpeg"/>
          <p:cNvPicPr preferRelativeResize="0"/>
          <p:nvPr/>
        </p:nvPicPr>
        <p:blipFill>
          <a:blip r:embed="rId6">
            <a:alphaModFix/>
          </a:blip>
          <a:stretch>
            <a:fillRect/>
          </a:stretch>
        </p:blipFill>
        <p:spPr>
          <a:xfrm>
            <a:off x="7877051" y="1431650"/>
            <a:ext cx="3621299" cy="3129871"/>
          </a:xfrm>
          <a:prstGeom prst="rect">
            <a:avLst/>
          </a:prstGeom>
          <a:noFill/>
          <a:ln>
            <a:noFill/>
          </a:ln>
        </p:spPr>
      </p:pic>
      <p:grpSp>
        <p:nvGrpSpPr>
          <p:cNvPr id="174" name="Google Shape;174;p25"/>
          <p:cNvGrpSpPr/>
          <p:nvPr/>
        </p:nvGrpSpPr>
        <p:grpSpPr>
          <a:xfrm>
            <a:off x="439150" y="3446241"/>
            <a:ext cx="11008017" cy="1782000"/>
            <a:chOff x="439150" y="3488575"/>
            <a:chExt cx="11008017" cy="1782000"/>
          </a:xfrm>
        </p:grpSpPr>
        <p:sp>
          <p:nvSpPr>
            <p:cNvPr id="175" name="Google Shape;175;p25"/>
            <p:cNvSpPr/>
            <p:nvPr/>
          </p:nvSpPr>
          <p:spPr>
            <a:xfrm>
              <a:off x="439150" y="3488575"/>
              <a:ext cx="7064400" cy="1782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Poplar biomass was deconstructed with methanol and hydrogen gas using a palladium on carbon catalyst. The resulting  hydrogenolysis oil was diluted in a minimal growth media supplemented with glucose and inoculated with an engineered strain of </a:t>
              </a:r>
              <a:r>
                <a:rPr i="1" lang="en-US" sz="1200">
                  <a:latin typeface="Times New Roman"/>
                  <a:ea typeface="Times New Roman"/>
                  <a:cs typeface="Times New Roman"/>
                  <a:sym typeface="Times New Roman"/>
                </a:rPr>
                <a:t>Novosphingobium aromaticivorans </a:t>
              </a:r>
              <a:r>
                <a:rPr lang="en-US" sz="1200">
                  <a:latin typeface="Times New Roman"/>
                  <a:ea typeface="Times New Roman"/>
                  <a:cs typeface="Times New Roman"/>
                  <a:sym typeface="Times New Roman"/>
                </a:rPr>
                <a:t>for biological funneling to 2-pyrone-4,6-dicarboxylic acid (PDC). This resulted in a calculated yield of 58.5±3.5 g PDC/kg poplar, a 7.8-fold increase over the yield from lignin isolated with GVL. Ethanol production yield of 85.3% from RCF pulp did not indicate the presence of inhibitors derived from the heterogeneous catalyst or </a:t>
              </a:r>
              <a:endParaRPr sz="1200">
                <a:solidFill>
                  <a:schemeClr val="dk1"/>
                </a:solidFill>
                <a:latin typeface="Times New Roman"/>
                <a:ea typeface="Times New Roman"/>
                <a:cs typeface="Times New Roman"/>
                <a:sym typeface="Times New Roman"/>
              </a:endParaRPr>
            </a:p>
          </p:txBody>
        </p:sp>
        <p:sp>
          <p:nvSpPr>
            <p:cNvPr id="176" name="Google Shape;176;p25"/>
            <p:cNvSpPr txBox="1"/>
            <p:nvPr/>
          </p:nvSpPr>
          <p:spPr>
            <a:xfrm>
              <a:off x="730267" y="4815396"/>
              <a:ext cx="10716900" cy="45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chemeClr val="dk1"/>
                  </a:solidFill>
                  <a:latin typeface="Times New Roman"/>
                  <a:ea typeface="Times New Roman"/>
                  <a:cs typeface="Times New Roman"/>
                  <a:sym typeface="Times New Roman"/>
                </a:rPr>
                <a:t>hydrogenolysis residue. A techno-economic analysis of this process calculated a minimum selling price for Na(PDC)₂ salt of $18.39 per kg, a $7.50 per kg (∼29%) reduction in cost due to improved monomer yields and lower biomass cost.</a:t>
              </a:r>
              <a:endParaRPr sz="2400">
                <a:solidFill>
                  <a:schemeClr val="dk1"/>
                </a:solidFill>
                <a:latin typeface="Avenir"/>
                <a:ea typeface="Avenir"/>
                <a:cs typeface="Avenir"/>
                <a:sym typeface="Avenir"/>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