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fc7bf85496_2_9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g2fc7bf85496_2_9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Relationship Id="rId3" Type="http://schemas.openxmlformats.org/officeDocument/2006/relationships/image" Target="../media/image1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5.jp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/>
          <p:nvPr/>
        </p:nvSpPr>
        <p:spPr>
          <a:xfrm>
            <a:off x="0" y="6320118"/>
            <a:ext cx="12192000" cy="537900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19" name="Google Shape;19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2"/>
          <p:cNvSpPr txBox="1"/>
          <p:nvPr/>
        </p:nvSpPr>
        <p:spPr>
          <a:xfrm>
            <a:off x="7694875" y="6404400"/>
            <a:ext cx="428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Biological and Environmental Research</a:t>
            </a:r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66" name="Google Shape;66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1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4"/>
          <p:cNvSpPr txBox="1"/>
          <p:nvPr/>
        </p:nvSpPr>
        <p:spPr>
          <a:xfrm>
            <a:off x="8417169" y="6398798"/>
            <a:ext cx="3774831" cy="3385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6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Biological and Environmental Research</a:t>
            </a:r>
            <a:endParaRPr/>
          </a:p>
        </p:txBody>
      </p:sp>
      <p:pic>
        <p:nvPicPr>
          <p:cNvPr id="80" name="Google Shape;80;p1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6384250"/>
            <a:ext cx="12192000" cy="520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388" y="6384259"/>
            <a:ext cx="11887200" cy="5200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rgbClr val="0B324F"/>
        </a:soli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venir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85" name="Google Shape;85;p15"/>
          <p:cNvSpPr txBox="1"/>
          <p:nvPr>
            <p:ph idx="10" type="dt"/>
          </p:nvPr>
        </p:nvSpPr>
        <p:spPr>
          <a:xfrm>
            <a:off x="2928257" y="6413161"/>
            <a:ext cx="96882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86" name="Google Shape;86;p15"/>
          <p:cNvSpPr txBox="1"/>
          <p:nvPr>
            <p:ph idx="11" type="ftr"/>
          </p:nvPr>
        </p:nvSpPr>
        <p:spPr>
          <a:xfrm>
            <a:off x="4038600" y="641316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100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87" name="Google Shape;87;p15"/>
          <p:cNvSpPr/>
          <p:nvPr/>
        </p:nvSpPr>
        <p:spPr>
          <a:xfrm>
            <a:off x="0" y="5622878"/>
            <a:ext cx="12192000" cy="123512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88" name="Google Shape;88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2289" y="5815220"/>
            <a:ext cx="4894439" cy="9011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5"/>
          <p:cNvSpPr txBox="1"/>
          <p:nvPr/>
        </p:nvSpPr>
        <p:spPr>
          <a:xfrm>
            <a:off x="7162800" y="5917273"/>
            <a:ext cx="50292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600">
                <a:solidFill>
                  <a:schemeClr val="accen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6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6"/>
          <p:cNvSpPr txBox="1"/>
          <p:nvPr>
            <p:ph idx="1" type="body"/>
          </p:nvPr>
        </p:nvSpPr>
        <p:spPr>
          <a:xfrm>
            <a:off x="408791" y="1194099"/>
            <a:ext cx="11317044" cy="49828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16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94" name="Google Shape;94;p16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5" name="Google Shape;95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6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with content 2">
  <p:cSld name="Title with content 2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99" name="Google Shape;99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7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01" name="Google Shape;101;p17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7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3" name="Google Shape;103;p17"/>
          <p:cNvSpPr txBox="1"/>
          <p:nvPr>
            <p:ph idx="1" type="body"/>
          </p:nvPr>
        </p:nvSpPr>
        <p:spPr>
          <a:xfrm>
            <a:off x="439738" y="1681163"/>
            <a:ext cx="5430484" cy="4143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venir"/>
              <a:buChar char="◦"/>
              <a:defRPr>
                <a:solidFill>
                  <a:schemeClr val="lt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4" name="Google Shape;104;p17"/>
          <p:cNvSpPr txBox="1"/>
          <p:nvPr>
            <p:ph idx="2" type="body"/>
          </p:nvPr>
        </p:nvSpPr>
        <p:spPr>
          <a:xfrm>
            <a:off x="6333067" y="1681163"/>
            <a:ext cx="5454121" cy="4143375"/>
          </a:xfrm>
          <a:prstGeom prst="rect">
            <a:avLst/>
          </a:prstGeom>
          <a:solidFill>
            <a:srgbClr val="248A97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venir"/>
              <a:buChar char="◦"/>
              <a:defRPr>
                <a:solidFill>
                  <a:schemeClr val="lt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with content 3">
  <p:cSld name="Title with content 3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pic>
        <p:nvPicPr>
          <p:cNvPr id="107" name="Google Shape;107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18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09" name="Google Shape;109;p18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8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1" name="Google Shape;111;p18"/>
          <p:cNvSpPr txBox="1"/>
          <p:nvPr>
            <p:ph idx="1" type="body"/>
          </p:nvPr>
        </p:nvSpPr>
        <p:spPr>
          <a:xfrm>
            <a:off x="439738" y="1681163"/>
            <a:ext cx="3578225" cy="41433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venir"/>
              <a:buChar char="◦"/>
              <a:defRPr>
                <a:solidFill>
                  <a:schemeClr val="lt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2" name="Google Shape;112;p18"/>
          <p:cNvSpPr txBox="1"/>
          <p:nvPr>
            <p:ph idx="2" type="body"/>
          </p:nvPr>
        </p:nvSpPr>
        <p:spPr>
          <a:xfrm>
            <a:off x="4327525" y="1681163"/>
            <a:ext cx="3576638" cy="41433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venir"/>
              <a:buChar char="◦"/>
              <a:defRPr>
                <a:solidFill>
                  <a:schemeClr val="lt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3" name="Google Shape;113;p18"/>
          <p:cNvSpPr txBox="1"/>
          <p:nvPr>
            <p:ph idx="3" type="body"/>
          </p:nvPr>
        </p:nvSpPr>
        <p:spPr>
          <a:xfrm>
            <a:off x="8212138" y="1681163"/>
            <a:ext cx="3575050" cy="4143375"/>
          </a:xfrm>
          <a:prstGeom prst="rect">
            <a:avLst/>
          </a:prstGeom>
          <a:solidFill>
            <a:srgbClr val="248A97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Char char="•"/>
              <a:defRPr>
                <a:solidFill>
                  <a:schemeClr val="lt1"/>
                </a:solidFill>
              </a:defRPr>
            </a:lvl1pPr>
            <a:lvl2pPr indent="-355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venir"/>
              <a:buChar char="◦"/>
              <a:defRPr>
                <a:solidFill>
                  <a:schemeClr val="lt1"/>
                </a:solidFill>
              </a:defRPr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▪"/>
              <a:defRPr>
                <a:solidFill>
                  <a:schemeClr val="lt1"/>
                </a:solidFill>
              </a:defRPr>
            </a:lvl3pPr>
            <a:lvl4pPr indent="-3302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indent="-3302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with picture (round)">
  <p:cSld name="Text with picture (round)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9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19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17" name="Google Shape;117;p19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18" name="Google Shape;118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19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20" name="Google Shape;120;p19"/>
          <p:cNvSpPr/>
          <p:nvPr>
            <p:ph idx="2" type="pic"/>
          </p:nvPr>
        </p:nvSpPr>
        <p:spPr>
          <a:xfrm>
            <a:off x="6920089" y="1045804"/>
            <a:ext cx="5271912" cy="5274034"/>
          </a:xfrm>
          <a:prstGeom prst="rect">
            <a:avLst/>
          </a:prstGeom>
          <a:noFill/>
          <a:ln>
            <a:noFill/>
          </a:ln>
        </p:spPr>
      </p:sp>
      <p:sp>
        <p:nvSpPr>
          <p:cNvPr id="121" name="Google Shape;121;p19"/>
          <p:cNvSpPr txBox="1"/>
          <p:nvPr>
            <p:ph idx="1" type="body"/>
          </p:nvPr>
        </p:nvSpPr>
        <p:spPr>
          <a:xfrm>
            <a:off x="409575" y="1389063"/>
            <a:ext cx="6227763" cy="466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with picture (circles)">
  <p:cSld name="Text with picture (circles)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0"/>
          <p:cNvSpPr txBox="1"/>
          <p:nvPr>
            <p:ph type="title"/>
          </p:nvPr>
        </p:nvSpPr>
        <p:spPr>
          <a:xfrm>
            <a:off x="408791" y="177283"/>
            <a:ext cx="8668421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20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5" name="Google Shape;125;p20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26" name="Google Shape;126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20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28" name="Google Shape;128;p20"/>
          <p:cNvSpPr txBox="1"/>
          <p:nvPr>
            <p:ph idx="1" type="body"/>
          </p:nvPr>
        </p:nvSpPr>
        <p:spPr>
          <a:xfrm>
            <a:off x="409575" y="1389063"/>
            <a:ext cx="4580089" cy="466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0"/>
          <p:cNvSpPr/>
          <p:nvPr>
            <p:ph idx="2" type="pic"/>
          </p:nvPr>
        </p:nvSpPr>
        <p:spPr>
          <a:xfrm>
            <a:off x="6164263" y="1320659"/>
            <a:ext cx="1543050" cy="1543191"/>
          </a:xfrm>
          <a:prstGeom prst="ellipse">
            <a:avLst/>
          </a:prstGeom>
          <a:noFill/>
          <a:ln>
            <a:noFill/>
          </a:ln>
        </p:spPr>
      </p:sp>
      <p:sp>
        <p:nvSpPr>
          <p:cNvPr id="130" name="Google Shape;130;p20"/>
          <p:cNvSpPr/>
          <p:nvPr>
            <p:ph idx="3" type="pic"/>
          </p:nvPr>
        </p:nvSpPr>
        <p:spPr>
          <a:xfrm>
            <a:off x="8918700" y="529330"/>
            <a:ext cx="2835150" cy="2834583"/>
          </a:xfrm>
          <a:prstGeom prst="ellipse">
            <a:avLst/>
          </a:prstGeom>
          <a:noFill/>
          <a:ln>
            <a:noFill/>
          </a:ln>
        </p:spPr>
      </p:sp>
      <p:sp>
        <p:nvSpPr>
          <p:cNvPr id="131" name="Google Shape;131;p20"/>
          <p:cNvSpPr/>
          <p:nvPr>
            <p:ph idx="4" type="pic"/>
          </p:nvPr>
        </p:nvSpPr>
        <p:spPr>
          <a:xfrm>
            <a:off x="7245351" y="2667000"/>
            <a:ext cx="1831861" cy="1833563"/>
          </a:xfrm>
          <a:prstGeom prst="ellipse">
            <a:avLst/>
          </a:prstGeom>
          <a:noFill/>
          <a:ln>
            <a:noFill/>
          </a:ln>
        </p:spPr>
      </p:sp>
      <p:sp>
        <p:nvSpPr>
          <p:cNvPr id="132" name="Google Shape;132;p20"/>
          <p:cNvSpPr/>
          <p:nvPr>
            <p:ph idx="5" type="pic"/>
          </p:nvPr>
        </p:nvSpPr>
        <p:spPr>
          <a:xfrm>
            <a:off x="5463822" y="4007983"/>
            <a:ext cx="2210192" cy="2210466"/>
          </a:xfrm>
          <a:prstGeom prst="ellipse">
            <a:avLst/>
          </a:prstGeom>
          <a:noFill/>
          <a:ln>
            <a:noFill/>
          </a:ln>
        </p:spPr>
      </p:sp>
      <p:sp>
        <p:nvSpPr>
          <p:cNvPr id="133" name="Google Shape;133;p20"/>
          <p:cNvSpPr/>
          <p:nvPr>
            <p:ph idx="6" type="pic"/>
          </p:nvPr>
        </p:nvSpPr>
        <p:spPr>
          <a:xfrm>
            <a:off x="9218855" y="3630613"/>
            <a:ext cx="2392119" cy="2392362"/>
          </a:xfrm>
          <a:prstGeom prst="ellipse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 with picture (stripe)">
  <p:cSld name="Text with picture (stripe)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1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1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37" name="Google Shape;137;p21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38" name="Google Shape;138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21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40" name="Google Shape;140;p21"/>
          <p:cNvSpPr txBox="1"/>
          <p:nvPr>
            <p:ph idx="1" type="body"/>
          </p:nvPr>
        </p:nvSpPr>
        <p:spPr>
          <a:xfrm>
            <a:off x="409576" y="1389063"/>
            <a:ext cx="5212292" cy="466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1"/>
          <p:cNvSpPr/>
          <p:nvPr>
            <p:ph idx="2" type="pic"/>
          </p:nvPr>
        </p:nvSpPr>
        <p:spPr>
          <a:xfrm>
            <a:off x="5947085" y="1446839"/>
            <a:ext cx="6244914" cy="4481287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3"/>
          <p:cNvSpPr txBox="1"/>
          <p:nvPr>
            <p:ph type="ctrTitle"/>
          </p:nvPr>
        </p:nvSpPr>
        <p:spPr>
          <a:xfrm>
            <a:off x="6023112" y="421517"/>
            <a:ext cx="5605671" cy="165576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Calibri"/>
              <a:buNone/>
              <a:defRPr sz="54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" type="subTitle"/>
          </p:nvPr>
        </p:nvSpPr>
        <p:spPr>
          <a:xfrm>
            <a:off x="6023112" y="3602038"/>
            <a:ext cx="5605671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ext with picture (stripe)">
  <p:cSld name="1_Text with picture (stripe)"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2"/>
          <p:cNvSpPr txBox="1"/>
          <p:nvPr>
            <p:ph type="title"/>
          </p:nvPr>
        </p:nvSpPr>
        <p:spPr>
          <a:xfrm>
            <a:off x="408791" y="177283"/>
            <a:ext cx="8723920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2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45" name="Google Shape;145;p22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46" name="Google Shape;146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2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  <p:sp>
        <p:nvSpPr>
          <p:cNvPr id="148" name="Google Shape;148;p22"/>
          <p:cNvSpPr txBox="1"/>
          <p:nvPr>
            <p:ph idx="1" type="body"/>
          </p:nvPr>
        </p:nvSpPr>
        <p:spPr>
          <a:xfrm>
            <a:off x="409576" y="1389063"/>
            <a:ext cx="5212292" cy="46624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◦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9" name="Google Shape;149;p22"/>
          <p:cNvSpPr/>
          <p:nvPr>
            <p:ph idx="2" type="pic"/>
          </p:nvPr>
        </p:nvSpPr>
        <p:spPr>
          <a:xfrm>
            <a:off x="5856088" y="1"/>
            <a:ext cx="6335912" cy="626385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"/>
          <p:cNvSpPr/>
          <p:nvPr>
            <p:ph idx="2" type="pic"/>
          </p:nvPr>
        </p:nvSpPr>
        <p:spPr>
          <a:xfrm>
            <a:off x="6096000" y="1"/>
            <a:ext cx="6095999" cy="6324600"/>
          </a:xfrm>
          <a:prstGeom prst="rect">
            <a:avLst/>
          </a:prstGeom>
          <a:noFill/>
          <a:ln>
            <a:noFill/>
          </a:ln>
        </p:spPr>
      </p:sp>
      <p:sp>
        <p:nvSpPr>
          <p:cNvPr id="152" name="Google Shape;152;p23"/>
          <p:cNvSpPr txBox="1"/>
          <p:nvPr>
            <p:ph type="title"/>
          </p:nvPr>
        </p:nvSpPr>
        <p:spPr>
          <a:xfrm>
            <a:off x="361950" y="352977"/>
            <a:ext cx="5448300" cy="141888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venir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3" name="Google Shape;153;p23"/>
          <p:cNvSpPr txBox="1"/>
          <p:nvPr>
            <p:ph idx="1" type="body"/>
          </p:nvPr>
        </p:nvSpPr>
        <p:spPr>
          <a:xfrm>
            <a:off x="361950" y="2043953"/>
            <a:ext cx="5448300" cy="38250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venir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54" name="Google Shape;154;p23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55" name="Google Shape;155;p23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3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4"/>
          <p:cNvSpPr/>
          <p:nvPr/>
        </p:nvSpPr>
        <p:spPr>
          <a:xfrm>
            <a:off x="0" y="6320118"/>
            <a:ext cx="12192000" cy="537882"/>
          </a:xfrm>
          <a:prstGeom prst="rect">
            <a:avLst/>
          </a:prstGeom>
          <a:solidFill>
            <a:srgbClr val="0B2C4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60" name="Google Shape;160;p24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algn="ctr">
              <a:spcBef>
                <a:spcPts val="0"/>
              </a:spcBef>
              <a:buNone/>
              <a:defRPr sz="14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61" name="Google Shape;161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12667" y="6373156"/>
            <a:ext cx="2149533" cy="394974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24"/>
          <p:cNvSpPr txBox="1"/>
          <p:nvPr/>
        </p:nvSpPr>
        <p:spPr>
          <a:xfrm>
            <a:off x="9943949" y="6398798"/>
            <a:ext cx="224805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rPr>
              <a:t>Energy.gov/science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pic>
        <p:nvPicPr>
          <p:cNvPr id="28" name="Google Shape;28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4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34" name="Google Shape;34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5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42" name="Google Shape;42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6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6" name="Google Shape;46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7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8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4" name="Google Shape;54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pic>
        <p:nvPicPr>
          <p:cNvPr id="55" name="Google Shape;55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9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pic>
        <p:nvPicPr>
          <p:cNvPr id="61" name="Google Shape;61;p1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6350000"/>
            <a:ext cx="12192000" cy="50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0"/>
          <p:cNvSpPr txBox="1"/>
          <p:nvPr/>
        </p:nvSpPr>
        <p:spPr>
          <a:xfrm>
            <a:off x="8448260" y="6492875"/>
            <a:ext cx="3666966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Office of Biological and Environmental Research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/>
          <p:nvPr>
            <p:ph type="title"/>
          </p:nvPr>
        </p:nvSpPr>
        <p:spPr>
          <a:xfrm>
            <a:off x="408791" y="177283"/>
            <a:ext cx="11317044" cy="801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venir"/>
              <a:buNone/>
              <a:defRPr b="1" i="0" sz="40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5" name="Google Shape;75;p13"/>
          <p:cNvSpPr txBox="1"/>
          <p:nvPr>
            <p:ph idx="1" type="body"/>
          </p:nvPr>
        </p:nvSpPr>
        <p:spPr>
          <a:xfrm>
            <a:off x="408791" y="1194099"/>
            <a:ext cx="11317044" cy="49828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-355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venir"/>
              <a:buChar char="◦"/>
              <a:defRPr b="0" i="0" sz="20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-3429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-3302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-3302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/>
        </p:txBody>
      </p:sp>
      <p:sp>
        <p:nvSpPr>
          <p:cNvPr id="76" name="Google Shape;76;p13"/>
          <p:cNvSpPr txBox="1"/>
          <p:nvPr>
            <p:ph idx="12" type="sldNum"/>
          </p:nvPr>
        </p:nvSpPr>
        <p:spPr>
          <a:xfrm>
            <a:off x="4724400" y="640300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indent="0" lvl="1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2pPr>
            <a:lvl3pPr indent="0" lvl="2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3pPr>
            <a:lvl4pPr indent="0" lvl="3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4pPr>
            <a:lvl5pPr indent="0" lvl="4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5pPr>
            <a:lvl6pPr indent="0" lvl="5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6pPr>
            <a:lvl7pPr indent="0" lvl="6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7pPr>
            <a:lvl8pPr indent="0" lvl="7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8pPr>
            <a:lvl9pPr indent="0" lvl="8" marL="0" marR="0" rtl="0" algn="ctr">
              <a:spcBef>
                <a:spcPts val="0"/>
              </a:spcBef>
              <a:buNone/>
              <a:defRPr b="0" i="0" sz="1400" u="none" cap="none" strike="noStrik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osti.gov/biblio/2588682" TargetMode="External"/><Relationship Id="rId4" Type="http://schemas.openxmlformats.org/officeDocument/2006/relationships/hyperlink" Target="https://www.osti.gov/biblio/2588682" TargetMode="External"/><Relationship Id="rId5" Type="http://schemas.openxmlformats.org/officeDocument/2006/relationships/hyperlink" Target="https://www.osti.gov/biblio/2588682" TargetMode="External"/><Relationship Id="rId6" Type="http://schemas.openxmlformats.org/officeDocument/2006/relationships/hyperlink" Target="https://doi.org/10.1128/spectrum.00610-25" TargetMode="External"/><Relationship Id="rId7" Type="http://schemas.openxmlformats.org/officeDocument/2006/relationships/image" Target="../media/image17.png"/><Relationship Id="rId8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5"/>
          <p:cNvSpPr txBox="1"/>
          <p:nvPr/>
        </p:nvSpPr>
        <p:spPr>
          <a:xfrm>
            <a:off x="2426500" y="110925"/>
            <a:ext cx="8777700" cy="132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Lignocellulosic hydrolysate exposure elicits unique metabolic shifts in </a:t>
            </a:r>
            <a:r>
              <a:rPr b="1" i="1" lang="en-US" sz="32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Zymomonas mobilis</a:t>
            </a:r>
            <a:endParaRPr i="1" sz="3200">
              <a:solidFill>
                <a:schemeClr val="accen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8" name="Google Shape;168;p25"/>
          <p:cNvSpPr/>
          <p:nvPr/>
        </p:nvSpPr>
        <p:spPr>
          <a:xfrm>
            <a:off x="439150" y="1431650"/>
            <a:ext cx="6819600" cy="11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Background/Objective</a:t>
            </a:r>
            <a:endParaRPr>
              <a:solidFill>
                <a:schemeClr val="accent1"/>
              </a:solidFill>
            </a:endParaRPr>
          </a:p>
          <a:p>
            <a:pPr indent="-2476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1A8109"/>
              </a:buClr>
              <a:buSzPts val="1200"/>
              <a:buFont typeface="Arial"/>
              <a:buChar char="•"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Despite growing interest in </a:t>
            </a:r>
            <a:r>
              <a:rPr i="1" lang="en-US" sz="1200">
                <a:latin typeface="Times New Roman"/>
                <a:ea typeface="Times New Roman"/>
                <a:cs typeface="Times New Roman"/>
                <a:sym typeface="Times New Roman"/>
              </a:rPr>
              <a:t>Zymomonas mobilis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 as a biocatalyst, its physiological response to lignocellulosic hydrolysates remains poorly understood. Here researchers investigated the physiological response of </a:t>
            </a:r>
            <a:r>
              <a:rPr i="1" lang="en-US" sz="1200">
                <a:latin typeface="Times New Roman"/>
                <a:ea typeface="Times New Roman"/>
                <a:cs typeface="Times New Roman"/>
                <a:sym typeface="Times New Roman"/>
              </a:rPr>
              <a:t>Z. mobilis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 to ammonia fiber expansion (AFEX)-pretreated switchgrass hydrolysate using a systems-level approach integrating LC–MS/MS-based lipidomics and shotgun proteomics.</a:t>
            </a:r>
            <a:endParaRPr sz="1200"/>
          </a:p>
        </p:txBody>
      </p:sp>
      <p:sp>
        <p:nvSpPr>
          <p:cNvPr id="169" name="Google Shape;169;p25"/>
          <p:cNvSpPr/>
          <p:nvPr/>
        </p:nvSpPr>
        <p:spPr>
          <a:xfrm>
            <a:off x="405800" y="2561150"/>
            <a:ext cx="6852900" cy="9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Approach</a:t>
            </a:r>
            <a:endParaRPr>
              <a:solidFill>
                <a:schemeClr val="accent1"/>
              </a:solidFill>
            </a:endParaRPr>
          </a:p>
          <a:p>
            <a:pPr indent="-2476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1A8109"/>
              </a:buClr>
              <a:buSzPts val="1200"/>
              <a:buFont typeface="Arial"/>
              <a:buChar char="•"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Researchers performed lipidomic, proteomic, and microscopy analyses on samples of </a:t>
            </a:r>
            <a:r>
              <a:rPr i="1" lang="en-US" sz="1200">
                <a:latin typeface="Times New Roman"/>
                <a:ea typeface="Times New Roman"/>
                <a:cs typeface="Times New Roman"/>
                <a:sym typeface="Times New Roman"/>
              </a:rPr>
              <a:t>Z. mobilis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 (ATCC 31821) inoculated anaerobically in minimal media or 7% glucan-loading AFEX-pretreated switchgrass hydrolysate diluted to 25%, 50%, and 100%.</a:t>
            </a:r>
            <a:endParaRPr sz="1200"/>
          </a:p>
        </p:txBody>
      </p:sp>
      <p:sp>
        <p:nvSpPr>
          <p:cNvPr id="170" name="Google Shape;170;p25"/>
          <p:cNvSpPr/>
          <p:nvPr/>
        </p:nvSpPr>
        <p:spPr>
          <a:xfrm>
            <a:off x="439150" y="3530750"/>
            <a:ext cx="6819600" cy="16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highlight>
                  <a:schemeClr val="lt1"/>
                </a:highlight>
                <a:latin typeface="Times New Roman"/>
                <a:ea typeface="Times New Roman"/>
                <a:cs typeface="Times New Roman"/>
                <a:sym typeface="Times New Roman"/>
              </a:rPr>
              <a:t>Results</a:t>
            </a:r>
            <a:endParaRPr>
              <a:solidFill>
                <a:schemeClr val="accent1"/>
              </a:solidFill>
              <a:highlight>
                <a:schemeClr val="lt1"/>
              </a:highlight>
            </a:endParaRPr>
          </a:p>
          <a:p>
            <a:pPr indent="-2476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1A8109"/>
              </a:buClr>
              <a:buSzPts val="1200"/>
              <a:buFont typeface="Arial"/>
              <a:buChar char="•"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Growth on hydrolysate induced substantial shifts in fatty acid and membrane phospholipid composition, alongside broad proteomic remodeling. Notably, </a:t>
            </a:r>
            <a:r>
              <a:rPr i="1" lang="en-US" sz="1200">
                <a:latin typeface="Times New Roman"/>
                <a:ea typeface="Times New Roman"/>
                <a:cs typeface="Times New Roman"/>
                <a:sym typeface="Times New Roman"/>
              </a:rPr>
              <a:t>Z. mobilis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 exhibited a stress response characterized by the upregulation of heat shock proteins and efflux transporters and the downregulation of cell motility proteins. Unexpectedly, hydrolysate exposure also led to a robust upregulation of the Entner–Doudoroff pathway, the ethanol fermentation pathway, and other central carbon metabolism enzymes, indicating a substantial cellular investment potentially driven by additional nutrient availability in hydrolysate.</a:t>
            </a:r>
            <a:endParaRPr sz="1200"/>
          </a:p>
        </p:txBody>
      </p:sp>
      <p:sp>
        <p:nvSpPr>
          <p:cNvPr id="171" name="Google Shape;171;p25"/>
          <p:cNvSpPr txBox="1"/>
          <p:nvPr/>
        </p:nvSpPr>
        <p:spPr>
          <a:xfrm>
            <a:off x="439150" y="5178000"/>
            <a:ext cx="110592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Significance/Impacts</a:t>
            </a:r>
            <a:endParaRPr>
              <a:solidFill>
                <a:schemeClr val="accent1"/>
              </a:solidFill>
            </a:endParaRPr>
          </a:p>
          <a:p>
            <a:pPr indent="-247650" lvl="0" marL="285750" marR="0" rtl="0" algn="l">
              <a:spcBef>
                <a:spcPts val="0"/>
              </a:spcBef>
              <a:spcAft>
                <a:spcPts val="0"/>
              </a:spcAft>
              <a:buClr>
                <a:srgbClr val="1A8109"/>
              </a:buClr>
              <a:buSzPts val="1200"/>
              <a:buFont typeface="Arial"/>
              <a:buChar char="•"/>
            </a:pP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Biomass pretreatment processes release fermentable sugars from lignocellulosic biomass, but they also generate inhibitors that can impact microbial metabolism. These insights provide a foundation for engineering </a:t>
            </a:r>
            <a:r>
              <a:rPr i="1" lang="en-US" sz="1200">
                <a:latin typeface="Times New Roman"/>
                <a:ea typeface="Times New Roman"/>
                <a:cs typeface="Times New Roman"/>
                <a:sym typeface="Times New Roman"/>
              </a:rPr>
              <a:t>Z. mobilis</a:t>
            </a:r>
            <a:r>
              <a:rPr lang="en-US" sz="1200">
                <a:latin typeface="Times New Roman"/>
                <a:ea typeface="Times New Roman"/>
                <a:cs typeface="Times New Roman"/>
                <a:sym typeface="Times New Roman"/>
              </a:rPr>
              <a:t> strains with enhanced robustness and productivity for industrial conversion of lignocellulosic feedstocks to biofuel and products.</a:t>
            </a:r>
            <a:endParaRPr sz="1200"/>
          </a:p>
        </p:txBody>
      </p:sp>
      <p:sp>
        <p:nvSpPr>
          <p:cNvPr id="172" name="Google Shape;172;p25"/>
          <p:cNvSpPr txBox="1"/>
          <p:nvPr/>
        </p:nvSpPr>
        <p:spPr>
          <a:xfrm>
            <a:off x="405800" y="6101850"/>
            <a:ext cx="11059200" cy="246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SzPts val="1100"/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Rivera Vazquez, J., et al. </a:t>
            </a:r>
            <a:r>
              <a:rPr lang="en-US" sz="1000" u="sng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Physiological and metabolic responses of </a:t>
            </a:r>
            <a:r>
              <a:rPr i="1" lang="en-US" sz="1000" u="sng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Zymomonas mobilis</a:t>
            </a:r>
            <a:r>
              <a:rPr lang="en-US" sz="1000" u="sng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to lignocellulosic hydrolysate</a:t>
            </a: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Microbiology Spectrum, </a:t>
            </a:r>
            <a:r>
              <a:rPr b="1"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0</a:t>
            </a: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e00610-25. (2025). [DOI:</a:t>
            </a:r>
            <a:r>
              <a:rPr lang="en-US" sz="1000" u="sng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10.1128/spectrum.00610-25</a:t>
            </a: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]</a:t>
            </a:r>
            <a:endParaRPr sz="1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Great Lakes Bioenergy Research Center logo with blue circles, an orange star, and a green leaf" id="173" name="Google Shape;173;p25"/>
          <p:cNvPicPr preferRelativeResize="0"/>
          <p:nvPr/>
        </p:nvPicPr>
        <p:blipFill rotWithShape="1">
          <a:blip r:embed="rId7">
            <a:alphaModFix/>
          </a:blip>
          <a:srcRect b="7927" l="0" r="0" t="7918"/>
          <a:stretch/>
        </p:blipFill>
        <p:spPr>
          <a:xfrm>
            <a:off x="405789" y="187053"/>
            <a:ext cx="2087890" cy="92333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right-field microscopy images showing Z. mobilis bacterial cells under six different treatment conditions. The top row shows Control (normal rod-shaped cells), Ethanol treatment (cells appear slightly enlarged), and Isobutanol treatment (cells show some swelling and morphological changes). The bottom row displays cells exposed to 25%, 50%, and 100% lignocellulosic hydrolysate concentrations, showing progressive cellular stress with increased elongation, chain formation, and morphological distortion at higher hydrolysate concentrations. " id="174" name="Google Shape;174;p25" title="spectrum.00610-25.f002.jpg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553300" y="1431525"/>
            <a:ext cx="3945052" cy="2617821"/>
          </a:xfrm>
          <a:prstGeom prst="rect">
            <a:avLst/>
          </a:prstGeom>
          <a:noFill/>
          <a:ln>
            <a:noFill/>
          </a:ln>
        </p:spPr>
      </p:pic>
      <p:sp>
        <p:nvSpPr>
          <p:cNvPr id="175" name="Google Shape;175;p25"/>
          <p:cNvSpPr txBox="1"/>
          <p:nvPr/>
        </p:nvSpPr>
        <p:spPr>
          <a:xfrm>
            <a:off x="7479700" y="4049350"/>
            <a:ext cx="3945000" cy="77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Bright field microscopy evaluation of cell morphological changes when Z. mobilis was grown anaerobically in minimal media, ASGH diluted to 25%, 50%, and 100% (undiluted), or minimal media supplemented with ethanol (0.80 M) or isobutanol (0.15 M).</a:t>
            </a:r>
            <a:endParaRPr sz="10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New Scien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0436A"/>
      </a:accent1>
      <a:accent2>
        <a:srgbClr val="92DCE5"/>
      </a:accent2>
      <a:accent3>
        <a:srgbClr val="D64933"/>
      </a:accent3>
      <a:accent4>
        <a:srgbClr val="7C7C7C"/>
      </a:accent4>
      <a:accent5>
        <a:srgbClr val="EFCB68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