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9738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715"/>
  </p:normalViewPr>
  <p:slideViewPr>
    <p:cSldViewPr snapToGrid="0" snapToObjects="1">
      <p:cViewPr varScale="1">
        <p:scale>
          <a:sx n="131" d="100"/>
          <a:sy n="131" d="100"/>
        </p:scale>
        <p:origin x="37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612C8E-59B1-1D42-BC24-DD754907BD75}" type="datetimeFigureOut">
              <a:rPr lang="en-US" smtClean="0"/>
              <a:t>5/10/23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5B5F00-53FA-0E43-8879-A7011B7A14BC}" type="slidenum">
              <a:rPr lang="en-US" smtClean="0"/>
              <a:t>‹#›</a:t>
            </a:fld>
            <a:endParaRPr lang="en-US"/>
          </a:p>
        </p:txBody>
      </p:sp>
    </p:spTree>
    <p:extLst>
      <p:ext uri="{BB962C8B-B14F-4D97-AF65-F5344CB8AC3E}">
        <p14:creationId xmlns:p14="http://schemas.microsoft.com/office/powerpoint/2010/main" val="2158989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5A18FC56-60B1-5C46-BFFE-6F0084C666F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95D8114-882F-684A-A097-FAFE1417254F}"/>
              </a:ext>
            </a:extLst>
          </p:cNvPr>
          <p:cNvSpPr>
            <a:spLocks noGrp="1"/>
          </p:cNvSpPr>
          <p:nvPr>
            <p:ph type="ctrTitle" hasCustomPrompt="1"/>
          </p:nvPr>
        </p:nvSpPr>
        <p:spPr>
          <a:xfrm>
            <a:off x="6023112" y="421517"/>
            <a:ext cx="5605671" cy="1655761"/>
          </a:xfrm>
        </p:spPr>
        <p:txBody>
          <a:bodyPr anchor="t">
            <a:normAutofit/>
          </a:bodyPr>
          <a:lstStyle>
            <a:lvl1pPr algn="ctr">
              <a:defRPr sz="5400">
                <a:solidFill>
                  <a:schemeClr val="bg1"/>
                </a:solidFill>
              </a:defRPr>
            </a:lvl1pPr>
          </a:lstStyle>
          <a:p>
            <a:r>
              <a:rPr lang="en-US" dirty="0"/>
              <a:t>Presentation Title</a:t>
            </a:r>
          </a:p>
        </p:txBody>
      </p:sp>
      <p:sp>
        <p:nvSpPr>
          <p:cNvPr id="3" name="Subtitle 2">
            <a:extLst>
              <a:ext uri="{FF2B5EF4-FFF2-40B4-BE49-F238E27FC236}">
                <a16:creationId xmlns:a16="http://schemas.microsoft.com/office/drawing/2014/main" id="{B3DCC115-6824-0B4B-B08D-928B17377565}"/>
              </a:ext>
            </a:extLst>
          </p:cNvPr>
          <p:cNvSpPr>
            <a:spLocks noGrp="1"/>
          </p:cNvSpPr>
          <p:nvPr>
            <p:ph type="subTitle" idx="1" hasCustomPrompt="1"/>
          </p:nvPr>
        </p:nvSpPr>
        <p:spPr>
          <a:xfrm>
            <a:off x="6023112" y="3602038"/>
            <a:ext cx="5605671"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Meeting Date and Location</a:t>
            </a:r>
          </a:p>
          <a:p>
            <a:endParaRPr lang="en-US" dirty="0"/>
          </a:p>
          <a:p>
            <a:r>
              <a:rPr lang="en-US" dirty="0"/>
              <a:t>Presenter</a:t>
            </a:r>
          </a:p>
        </p:txBody>
      </p:sp>
    </p:spTree>
    <p:extLst>
      <p:ext uri="{BB962C8B-B14F-4D97-AF65-F5344CB8AC3E}">
        <p14:creationId xmlns:p14="http://schemas.microsoft.com/office/powerpoint/2010/main" val="2439632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A0072-2E20-2940-BA81-7241142AA77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30D94DD-2BF8-D249-85D5-AE1A286B0FC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a:extLst>
              <a:ext uri="{FF2B5EF4-FFF2-40B4-BE49-F238E27FC236}">
                <a16:creationId xmlns:a16="http://schemas.microsoft.com/office/drawing/2014/main" id="{53EF9BC8-8DA3-B94A-AAE6-F39AD1B7DBA1}"/>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8" name="TextBox 7">
            <a:extLst>
              <a:ext uri="{FF2B5EF4-FFF2-40B4-BE49-F238E27FC236}">
                <a16:creationId xmlns:a16="http://schemas.microsoft.com/office/drawing/2014/main" id="{10F731DE-EE6E-C646-AFF6-BBBFB31F5D83}"/>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2066024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F034875-671D-7B45-8F92-A732F6CCDD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FBC2862-6DD7-FE4C-9469-064AA4C8B6D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a:extLst>
              <a:ext uri="{FF2B5EF4-FFF2-40B4-BE49-F238E27FC236}">
                <a16:creationId xmlns:a16="http://schemas.microsoft.com/office/drawing/2014/main" id="{925BA4F7-2DDD-BF45-BC73-92D09E4101D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8" name="TextBox 7">
            <a:extLst>
              <a:ext uri="{FF2B5EF4-FFF2-40B4-BE49-F238E27FC236}">
                <a16:creationId xmlns:a16="http://schemas.microsoft.com/office/drawing/2014/main" id="{B0CE8192-85E1-F740-B6D5-21C68585BF10}"/>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2864173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A2B3E-D8AF-5348-B24D-BA52E18C76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9EA578-5A30-A64F-B262-C1D90701BAF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a:extLst>
              <a:ext uri="{FF2B5EF4-FFF2-40B4-BE49-F238E27FC236}">
                <a16:creationId xmlns:a16="http://schemas.microsoft.com/office/drawing/2014/main" id="{3B5EF1DA-B5A1-9E4F-B5A6-81EFFC1925A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6350"/>
            <a:ext cx="12192000" cy="508000"/>
          </a:xfrm>
          <a:prstGeom prst="rect">
            <a:avLst/>
          </a:prstGeom>
        </p:spPr>
      </p:pic>
      <p:sp>
        <p:nvSpPr>
          <p:cNvPr id="11" name="TextBox 10">
            <a:extLst>
              <a:ext uri="{FF2B5EF4-FFF2-40B4-BE49-F238E27FC236}">
                <a16:creationId xmlns:a16="http://schemas.microsoft.com/office/drawing/2014/main" id="{BB418334-A270-9542-93AB-C1F974359F4D}"/>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1219383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51A2C-4B00-024E-8F62-A7D0E4A42E7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8DA608C-7CF3-9140-97A8-4B511B4C73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8" name="Picture 7">
            <a:extLst>
              <a:ext uri="{FF2B5EF4-FFF2-40B4-BE49-F238E27FC236}">
                <a16:creationId xmlns:a16="http://schemas.microsoft.com/office/drawing/2014/main" id="{8C2A211A-9A0F-B243-8C01-E15317CB840E}"/>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9" name="TextBox 8">
            <a:extLst>
              <a:ext uri="{FF2B5EF4-FFF2-40B4-BE49-F238E27FC236}">
                <a16:creationId xmlns:a16="http://schemas.microsoft.com/office/drawing/2014/main" id="{AE433580-A182-6046-B5AF-CA554A5F25C2}"/>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1501612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40158-55C7-5D4F-ACF0-6DEFD84723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4A1F77-661B-F24E-862F-17B5388ADB9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5B802C4-922C-F54A-BB36-5DDAE1BE62D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a:extLst>
              <a:ext uri="{FF2B5EF4-FFF2-40B4-BE49-F238E27FC236}">
                <a16:creationId xmlns:a16="http://schemas.microsoft.com/office/drawing/2014/main" id="{8CDB8D08-D012-9445-BD93-BAE282EEC64E}"/>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9" name="TextBox 8">
            <a:extLst>
              <a:ext uri="{FF2B5EF4-FFF2-40B4-BE49-F238E27FC236}">
                <a16:creationId xmlns:a16="http://schemas.microsoft.com/office/drawing/2014/main" id="{472874DD-72E0-8440-9479-48CA7A81328F}"/>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2667313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D6146-7C3F-8742-8CE9-D39F8FC4DE7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E1735CC-C3BA-1F48-8952-20C876A02B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26A4CA-9A26-D14F-981F-2B8CC2EB8AB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0E25E9D-A475-F445-999C-C6F286A949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DB8B70-0A7F-234C-AF9B-E193A91DDC4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a:extLst>
              <a:ext uri="{FF2B5EF4-FFF2-40B4-BE49-F238E27FC236}">
                <a16:creationId xmlns:a16="http://schemas.microsoft.com/office/drawing/2014/main" id="{C3336532-633F-8D46-AF65-65AB43946B16}"/>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11" name="TextBox 10">
            <a:extLst>
              <a:ext uri="{FF2B5EF4-FFF2-40B4-BE49-F238E27FC236}">
                <a16:creationId xmlns:a16="http://schemas.microsoft.com/office/drawing/2014/main" id="{495B24A5-BDED-4A4E-9507-C7D9E16AF801}"/>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1957870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C6F89-CF9A-9048-9B16-A05965ADE3CE}"/>
              </a:ext>
            </a:extLst>
          </p:cNvPr>
          <p:cNvSpPr>
            <a:spLocks noGrp="1"/>
          </p:cNvSpPr>
          <p:nvPr>
            <p:ph type="title"/>
          </p:nvPr>
        </p:nvSpPr>
        <p:spPr/>
        <p:txBody>
          <a:bodyPr/>
          <a:lstStyle/>
          <a:p>
            <a:r>
              <a:rPr lang="en-US"/>
              <a:t>Click to edit Master title style</a:t>
            </a:r>
          </a:p>
        </p:txBody>
      </p:sp>
      <p:pic>
        <p:nvPicPr>
          <p:cNvPr id="6" name="Picture 5">
            <a:extLst>
              <a:ext uri="{FF2B5EF4-FFF2-40B4-BE49-F238E27FC236}">
                <a16:creationId xmlns:a16="http://schemas.microsoft.com/office/drawing/2014/main" id="{3CE3EEC7-090F-3345-B692-F75D335F68F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7" name="TextBox 6">
            <a:extLst>
              <a:ext uri="{FF2B5EF4-FFF2-40B4-BE49-F238E27FC236}">
                <a16:creationId xmlns:a16="http://schemas.microsoft.com/office/drawing/2014/main" id="{03C87452-0A34-9B42-88FE-1CB849EA55F9}"/>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979204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ED39EC1-395D-7C4A-8B9A-87E03797C8D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6" name="TextBox 5">
            <a:extLst>
              <a:ext uri="{FF2B5EF4-FFF2-40B4-BE49-F238E27FC236}">
                <a16:creationId xmlns:a16="http://schemas.microsoft.com/office/drawing/2014/main" id="{39D14FA4-C5F4-284C-A40D-AD005531144A}"/>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1161453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541BC-E281-C74A-B479-3FEE55BBCE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E78FC01-D6A3-964D-B39F-F8726E8C09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03C53A-163A-C343-A952-48E91A852A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8" name="Picture 7">
            <a:extLst>
              <a:ext uri="{FF2B5EF4-FFF2-40B4-BE49-F238E27FC236}">
                <a16:creationId xmlns:a16="http://schemas.microsoft.com/office/drawing/2014/main" id="{19853A3B-4C40-7949-A53F-2BCD70C981D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9" name="TextBox 8">
            <a:extLst>
              <a:ext uri="{FF2B5EF4-FFF2-40B4-BE49-F238E27FC236}">
                <a16:creationId xmlns:a16="http://schemas.microsoft.com/office/drawing/2014/main" id="{0B25D9D9-9D88-AD41-ABA4-166842B9A83E}"/>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1859657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6BBF9-95C8-7D47-9BCF-32BB79F339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C3B3A42-EDCD-D544-AEDD-061E5BA1EC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D34EADF-45C6-A649-9A26-2957005201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8" name="Picture 7">
            <a:extLst>
              <a:ext uri="{FF2B5EF4-FFF2-40B4-BE49-F238E27FC236}">
                <a16:creationId xmlns:a16="http://schemas.microsoft.com/office/drawing/2014/main" id="{57FC6680-2A5B-A44B-923C-2F9BDC547ED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9" name="TextBox 8">
            <a:extLst>
              <a:ext uri="{FF2B5EF4-FFF2-40B4-BE49-F238E27FC236}">
                <a16:creationId xmlns:a16="http://schemas.microsoft.com/office/drawing/2014/main" id="{DFB18BCF-8023-1845-B5BB-3682630D6023}"/>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1121746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F62308-208A-864E-9302-B432B79D91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AFC5FE6-1A03-0D46-AE7D-4D087C60ED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5AF269-9E3A-7948-AC05-C280B8EC31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7EE2ED-5802-A842-9A3B-98E12D171BB4}" type="datetimeFigureOut">
              <a:rPr lang="en-US" smtClean="0"/>
              <a:t>5/10/23</a:t>
            </a:fld>
            <a:endParaRPr lang="en-US"/>
          </a:p>
        </p:txBody>
      </p:sp>
      <p:sp>
        <p:nvSpPr>
          <p:cNvPr id="5" name="Footer Placeholder 4">
            <a:extLst>
              <a:ext uri="{FF2B5EF4-FFF2-40B4-BE49-F238E27FC236}">
                <a16:creationId xmlns:a16="http://schemas.microsoft.com/office/drawing/2014/main" id="{402643C3-40AF-0343-8E78-0EEE03FF79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F643D55-BA74-B24E-AD8C-B7C17FCE5A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577F7A-9E1F-EB4D-B507-2E289D7DA651}" type="slidenum">
              <a:rPr lang="en-US" smtClean="0"/>
              <a:t>‹#›</a:t>
            </a:fld>
            <a:endParaRPr lang="en-US"/>
          </a:p>
        </p:txBody>
      </p:sp>
    </p:spTree>
    <p:extLst>
      <p:ext uri="{BB962C8B-B14F-4D97-AF65-F5344CB8AC3E}">
        <p14:creationId xmlns:p14="http://schemas.microsoft.com/office/powerpoint/2010/main" val="3250956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38/s41467-023-36139-2" TargetMode="External"/><Relationship Id="rId2" Type="http://schemas.openxmlformats.org/officeDocument/2006/relationships/hyperlink" Target="https://www.osti.gov/pages/search/title:Macroevolutionary%20diversity%20of%20traits%20and%20genomes%20in%20the%20model%20yeast%20genus%20Saccharomyces" TargetMode="Externa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B1AF7-DF86-49FE-9909-6FF38472B917}"/>
              </a:ext>
            </a:extLst>
          </p:cNvPr>
          <p:cNvSpPr>
            <a:spLocks noGrp="1"/>
          </p:cNvSpPr>
          <p:nvPr>
            <p:ph type="title"/>
          </p:nvPr>
        </p:nvSpPr>
        <p:spPr>
          <a:xfrm>
            <a:off x="2293530" y="157176"/>
            <a:ext cx="9037828" cy="1320727"/>
          </a:xfrm>
        </p:spPr>
        <p:txBody>
          <a:bodyPr>
            <a:noAutofit/>
          </a:bodyPr>
          <a:lstStyle/>
          <a:p>
            <a:pPr algn="ctr"/>
            <a:r>
              <a:rPr lang="en-US" sz="3600" b="1" i="1" u="none" strike="noStrike" dirty="0">
                <a:solidFill>
                  <a:srgbClr val="2E75B5"/>
                </a:solidFill>
                <a:effectLst/>
                <a:latin typeface="Calibri" panose="020F0502020204030204" pitchFamily="34" charset="0"/>
              </a:rPr>
              <a:t>Study maps genetics, traits of yeast at unprecedented scale</a:t>
            </a:r>
            <a:endParaRPr lang="en-US" sz="3600" i="1" dirty="0">
              <a:solidFill>
                <a:srgbClr val="39738A"/>
              </a:solidFill>
              <a:latin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id="{612DB0A2-DAD3-49CF-B312-A85660B41DDD}"/>
              </a:ext>
            </a:extLst>
          </p:cNvPr>
          <p:cNvSpPr/>
          <p:nvPr/>
        </p:nvSpPr>
        <p:spPr>
          <a:xfrm>
            <a:off x="512877" y="1419734"/>
            <a:ext cx="7389845" cy="92333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i="1" dirty="0">
                <a:solidFill>
                  <a:srgbClr val="39738A"/>
                </a:solidFill>
                <a:latin typeface="Times New Roman" panose="02020603050405020304" pitchFamily="18" charset="0"/>
                <a:cs typeface="Times New Roman" panose="02020603050405020304" pitchFamily="18" charset="0"/>
              </a:rPr>
              <a:t>Background/Objective</a:t>
            </a:r>
          </a:p>
          <a:p>
            <a:pPr marL="285750" indent="-285750" eaLnBrk="1" hangingPunct="1">
              <a:spcBef>
                <a:spcPts val="0"/>
              </a:spcBef>
              <a:buClr>
                <a:srgbClr val="1A8109"/>
              </a:buClr>
              <a:buFont typeface="Arial" panose="020B0604020202020204" pitchFamily="34" charset="0"/>
              <a:buChar char="•"/>
              <a:defRPr/>
            </a:pPr>
            <a:r>
              <a:rPr lang="en-US" altLang="en-US" sz="1800" dirty="0">
                <a:solidFill>
                  <a:prstClr val="black"/>
                </a:solidFill>
                <a:latin typeface="Times New Roman" panose="02020603050405020304" pitchFamily="18" charset="0"/>
                <a:cs typeface="Times New Roman" panose="02020603050405020304" pitchFamily="18" charset="0"/>
              </a:rPr>
              <a:t>To establish a better understanding of the yeasts responsible for nearly all bread, fermented drinks, and biofuels.</a:t>
            </a:r>
          </a:p>
        </p:txBody>
      </p:sp>
      <p:sp>
        <p:nvSpPr>
          <p:cNvPr id="5" name="Rectangle 4">
            <a:extLst>
              <a:ext uri="{FF2B5EF4-FFF2-40B4-BE49-F238E27FC236}">
                <a16:creationId xmlns:a16="http://schemas.microsoft.com/office/drawing/2014/main" id="{54D190A9-CEC3-497F-8BC5-FC892E2EFC30}"/>
              </a:ext>
            </a:extLst>
          </p:cNvPr>
          <p:cNvSpPr/>
          <p:nvPr/>
        </p:nvSpPr>
        <p:spPr>
          <a:xfrm>
            <a:off x="483647" y="2333374"/>
            <a:ext cx="7147623" cy="1754326"/>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i="1" dirty="0">
                <a:solidFill>
                  <a:srgbClr val="39738A"/>
                </a:solidFill>
                <a:latin typeface="Times New Roman" panose="02020603050405020304" pitchFamily="18" charset="0"/>
                <a:cs typeface="Times New Roman" panose="02020603050405020304" pitchFamily="18" charset="0"/>
              </a:rPr>
              <a:t>Approach</a:t>
            </a:r>
          </a:p>
          <a:p>
            <a:pPr marL="285750" indent="-285750">
              <a:buClr>
                <a:srgbClr val="1A8109"/>
              </a:buClr>
              <a:buFont typeface="Arial" panose="020B0604020202020204" pitchFamily="34" charset="0"/>
              <a:buChar char="•"/>
              <a:defRPr/>
            </a:pPr>
            <a:r>
              <a:rPr lang="en-US" altLang="en-US" sz="1800" dirty="0">
                <a:solidFill>
                  <a:prstClr val="black"/>
                </a:solidFill>
                <a:latin typeface="Times New Roman" panose="02020603050405020304" pitchFamily="18" charset="0"/>
                <a:cs typeface="Times New Roman" panose="02020603050405020304" pitchFamily="18" charset="0"/>
              </a:rPr>
              <a:t>Generated and analyzed complete genome sequences of 163 strains and cataloged observable traits of 128 yeasts with different lineages, quantifying diversity and divergence within and between species and populations, several types of natural reticulation events, and the influences of ecology and incomplete lineage sorting.</a:t>
            </a:r>
          </a:p>
        </p:txBody>
      </p:sp>
      <p:sp>
        <p:nvSpPr>
          <p:cNvPr id="6" name="Rectangle 5">
            <a:extLst>
              <a:ext uri="{FF2B5EF4-FFF2-40B4-BE49-F238E27FC236}">
                <a16:creationId xmlns:a16="http://schemas.microsoft.com/office/drawing/2014/main" id="{7AF04130-4C66-4CFA-9CC2-29F70591C5C0}"/>
              </a:ext>
            </a:extLst>
          </p:cNvPr>
          <p:cNvSpPr/>
          <p:nvPr/>
        </p:nvSpPr>
        <p:spPr>
          <a:xfrm>
            <a:off x="566378" y="4078010"/>
            <a:ext cx="11059244" cy="92333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i="1" dirty="0">
                <a:solidFill>
                  <a:srgbClr val="39738A"/>
                </a:solidFill>
                <a:latin typeface="Times New Roman" panose="02020603050405020304" pitchFamily="18" charset="0"/>
                <a:cs typeface="Times New Roman" panose="02020603050405020304" pitchFamily="18" charset="0"/>
              </a:rPr>
              <a:t>Results</a:t>
            </a:r>
          </a:p>
          <a:p>
            <a:pPr marL="285750" indent="-285750">
              <a:buClr>
                <a:srgbClr val="39738A"/>
              </a:buClr>
              <a:buFont typeface="Arial" panose="020B0604020202020204" pitchFamily="34" charset="0"/>
              <a:buChar char="•"/>
            </a:pPr>
            <a:r>
              <a:rPr lang="en-US" altLang="en-US" sz="1800" dirty="0">
                <a:solidFill>
                  <a:prstClr val="black"/>
                </a:solidFill>
                <a:latin typeface="Times New Roman" panose="02020603050405020304" pitchFamily="18" charset="0"/>
                <a:cs typeface="Times New Roman" panose="02020603050405020304" pitchFamily="18" charset="0"/>
              </a:rPr>
              <a:t>This work elevates the genus </a:t>
            </a:r>
            <a:r>
              <a:rPr lang="en-US" altLang="en-US" sz="1800" i="1" dirty="0">
                <a:solidFill>
                  <a:prstClr val="black"/>
                </a:solidFill>
                <a:latin typeface="Times New Roman" panose="02020603050405020304" pitchFamily="18" charset="0"/>
                <a:cs typeface="Times New Roman" panose="02020603050405020304" pitchFamily="18" charset="0"/>
              </a:rPr>
              <a:t>Saccharomyces</a:t>
            </a:r>
            <a:r>
              <a:rPr lang="en-US" altLang="en-US" sz="1800" dirty="0">
                <a:solidFill>
                  <a:prstClr val="black"/>
                </a:solidFill>
                <a:latin typeface="Times New Roman" panose="02020603050405020304" pitchFamily="18" charset="0"/>
                <a:cs typeface="Times New Roman" panose="02020603050405020304" pitchFamily="18" charset="0"/>
              </a:rPr>
              <a:t> as a model for understanding biodiversity, population structure, and macroevolutionary processes in microbial eukaryotes.</a:t>
            </a:r>
          </a:p>
        </p:txBody>
      </p:sp>
      <p:sp>
        <p:nvSpPr>
          <p:cNvPr id="7" name="TextBox 6">
            <a:extLst>
              <a:ext uri="{FF2B5EF4-FFF2-40B4-BE49-F238E27FC236}">
                <a16:creationId xmlns:a16="http://schemas.microsoft.com/office/drawing/2014/main" id="{6D3F40D6-C504-48B5-940D-05176302F436}"/>
              </a:ext>
            </a:extLst>
          </p:cNvPr>
          <p:cNvSpPr txBox="1"/>
          <p:nvPr/>
        </p:nvSpPr>
        <p:spPr>
          <a:xfrm>
            <a:off x="564204" y="5001340"/>
            <a:ext cx="11059244" cy="923330"/>
          </a:xfrm>
          <a:prstGeom prst="rect">
            <a:avLst/>
          </a:prstGeom>
          <a:noFill/>
        </p:spPr>
        <p:txBody>
          <a:bodyPr wrap="square">
            <a:spAutoFit/>
          </a:bodyPr>
          <a:lstStyle/>
          <a:p>
            <a:r>
              <a:rPr lang="en-US" b="1" i="1" dirty="0">
                <a:solidFill>
                  <a:srgbClr val="39738A"/>
                </a:solidFill>
                <a:latin typeface="Times New Roman" panose="02020603050405020304" pitchFamily="18" charset="0"/>
                <a:cs typeface="Times New Roman" panose="02020603050405020304" pitchFamily="18" charset="0"/>
              </a:rPr>
              <a:t>Significance/Impacts</a:t>
            </a:r>
          </a:p>
          <a:p>
            <a:pPr marL="285750" indent="-285750">
              <a:buClr>
                <a:srgbClr val="39738A"/>
              </a:buClr>
              <a:buFont typeface="Arial" panose="020B0604020202020204" pitchFamily="34" charset="0"/>
              <a:buChar char="•"/>
            </a:pPr>
            <a:r>
              <a:rPr lang="en-US" altLang="en-US" sz="1800" dirty="0">
                <a:solidFill>
                  <a:prstClr val="black"/>
                </a:solidFill>
                <a:latin typeface="Times New Roman" panose="02020603050405020304" pitchFamily="18" charset="0"/>
                <a:cs typeface="Times New Roman" panose="02020603050405020304" pitchFamily="18" charset="0"/>
              </a:rPr>
              <a:t>Provides a framework for the discovery of new traits in wild strains of yeast that could be useful for brewing and other industries, including the production of fuels from plants. </a:t>
            </a:r>
          </a:p>
        </p:txBody>
      </p:sp>
      <p:sp>
        <p:nvSpPr>
          <p:cNvPr id="8" name="TextBox 7">
            <a:extLst>
              <a:ext uri="{FF2B5EF4-FFF2-40B4-BE49-F238E27FC236}">
                <a16:creationId xmlns:a16="http://schemas.microsoft.com/office/drawing/2014/main" id="{97A0C15D-2FC9-4386-93BE-33CA9695C815}"/>
              </a:ext>
            </a:extLst>
          </p:cNvPr>
          <p:cNvSpPr txBox="1"/>
          <p:nvPr/>
        </p:nvSpPr>
        <p:spPr>
          <a:xfrm>
            <a:off x="450172" y="257066"/>
            <a:ext cx="1415772" cy="338554"/>
          </a:xfrm>
          <a:prstGeom prst="rect">
            <a:avLst/>
          </a:prstGeom>
          <a:noFill/>
        </p:spPr>
        <p:txBody>
          <a:bodyPr wrap="none" rtlCol="0">
            <a:spAutoFit/>
          </a:bodyPr>
          <a:lstStyle/>
          <a:p>
            <a:r>
              <a:rPr lang="en-US" sz="1600" dirty="0">
                <a:latin typeface="Times New Roman" panose="02020603050405020304" pitchFamily="18" charset="0"/>
                <a:cs typeface="Times New Roman" panose="02020603050405020304" pitchFamily="18" charset="0"/>
              </a:rPr>
              <a:t>BRC logo here</a:t>
            </a:r>
          </a:p>
        </p:txBody>
      </p:sp>
      <p:sp>
        <p:nvSpPr>
          <p:cNvPr id="9" name="TextBox 8">
            <a:extLst>
              <a:ext uri="{FF2B5EF4-FFF2-40B4-BE49-F238E27FC236}">
                <a16:creationId xmlns:a16="http://schemas.microsoft.com/office/drawing/2014/main" id="{7B884A01-B79D-460E-AE97-39515D516B31}"/>
              </a:ext>
            </a:extLst>
          </p:cNvPr>
          <p:cNvSpPr txBox="1"/>
          <p:nvPr/>
        </p:nvSpPr>
        <p:spPr>
          <a:xfrm>
            <a:off x="607930" y="5889144"/>
            <a:ext cx="10409290" cy="400110"/>
          </a:xfrm>
          <a:prstGeom prst="rect">
            <a:avLst/>
          </a:prstGeom>
          <a:solidFill>
            <a:schemeClr val="bg1"/>
          </a:solidFill>
        </p:spPr>
        <p:txBody>
          <a:bodyPr wrap="square" rtlCol="0">
            <a:spAutoFit/>
          </a:bodyPr>
          <a:lstStyle/>
          <a:p>
            <a:pPr>
              <a:spcAft>
                <a:spcPts val="600"/>
              </a:spcAft>
            </a:pPr>
            <a:r>
              <a:rPr lang="en-US" sz="1000" b="0" i="0" u="none" strike="noStrike" dirty="0">
                <a:solidFill>
                  <a:srgbClr val="000000"/>
                </a:solidFill>
                <a:effectLst/>
                <a:latin typeface="Times New Roman" panose="02020603050405020304" pitchFamily="18" charset="0"/>
                <a:cs typeface="Times New Roman" panose="02020603050405020304" pitchFamily="18" charset="0"/>
              </a:rPr>
              <a:t>Peris, D., </a:t>
            </a:r>
            <a:r>
              <a:rPr lang="en-US" sz="1000" b="0" i="0" u="none" strike="noStrike" dirty="0" err="1">
                <a:solidFill>
                  <a:srgbClr val="000000"/>
                </a:solidFill>
                <a:effectLst/>
                <a:latin typeface="Times New Roman" panose="02020603050405020304" pitchFamily="18" charset="0"/>
                <a:cs typeface="Times New Roman" panose="02020603050405020304" pitchFamily="18" charset="0"/>
              </a:rPr>
              <a:t>Ubbelohde</a:t>
            </a:r>
            <a:r>
              <a:rPr lang="en-US" sz="1000" b="0" i="0" u="none" strike="noStrike" dirty="0">
                <a:solidFill>
                  <a:srgbClr val="000000"/>
                </a:solidFill>
                <a:effectLst/>
                <a:latin typeface="Times New Roman" panose="02020603050405020304" pitchFamily="18" charset="0"/>
                <a:cs typeface="Times New Roman" panose="02020603050405020304" pitchFamily="18" charset="0"/>
              </a:rPr>
              <a:t>, E.J., </a:t>
            </a:r>
            <a:r>
              <a:rPr lang="en-US" sz="1000" b="0" i="0" u="none" strike="noStrike" dirty="0" err="1">
                <a:solidFill>
                  <a:srgbClr val="000000"/>
                </a:solidFill>
                <a:effectLst/>
                <a:latin typeface="Times New Roman" panose="02020603050405020304" pitchFamily="18" charset="0"/>
                <a:cs typeface="Times New Roman" panose="02020603050405020304" pitchFamily="18" charset="0"/>
              </a:rPr>
              <a:t>Kuang</a:t>
            </a:r>
            <a:r>
              <a:rPr lang="en-US" sz="1000" b="0" i="0" u="none" strike="noStrike" dirty="0">
                <a:solidFill>
                  <a:srgbClr val="000000"/>
                </a:solidFill>
                <a:effectLst/>
                <a:latin typeface="Times New Roman" panose="02020603050405020304" pitchFamily="18" charset="0"/>
                <a:cs typeface="Times New Roman" panose="02020603050405020304" pitchFamily="18" charset="0"/>
              </a:rPr>
              <a:t>, M.C. et al. </a:t>
            </a:r>
            <a:r>
              <a:rPr lang="en-US" sz="1000" b="0" i="0" u="none" strike="noStrike" dirty="0">
                <a:solidFill>
                  <a:srgbClr val="000000"/>
                </a:solidFill>
                <a:effectLst/>
                <a:latin typeface="Times New Roman" panose="02020603050405020304" pitchFamily="18" charset="0"/>
                <a:cs typeface="Times New Roman" panose="02020603050405020304" pitchFamily="18" charset="0"/>
                <a:hlinkClick r:id="rId2"/>
              </a:rPr>
              <a:t>Macroevolutionary diversity of traits and genomes in the model yeast genus Saccharomyces</a:t>
            </a:r>
            <a:r>
              <a:rPr lang="en-US" sz="1000" b="0" i="0" u="none" strike="noStrike" dirty="0">
                <a:solidFill>
                  <a:srgbClr val="000000"/>
                </a:solidFill>
                <a:effectLst/>
                <a:latin typeface="Times New Roman" panose="02020603050405020304" pitchFamily="18" charset="0"/>
                <a:cs typeface="Times New Roman" panose="02020603050405020304" pitchFamily="18" charset="0"/>
              </a:rPr>
              <a:t>. Nature Communications 14, 690 (2023). [DOI:</a:t>
            </a:r>
            <a:r>
              <a:rPr lang="en-US" sz="1000" b="0" i="0" u="none" strike="noStrike" dirty="0">
                <a:solidFill>
                  <a:srgbClr val="000000"/>
                </a:solidFill>
                <a:effectLst/>
                <a:latin typeface="Times New Roman" panose="02020603050405020304" pitchFamily="18" charset="0"/>
                <a:cs typeface="Times New Roman" panose="02020603050405020304" pitchFamily="18" charset="0"/>
                <a:hlinkClick r:id="rId3"/>
              </a:rPr>
              <a:t>10.1038/s41467-023-36139-2</a:t>
            </a:r>
            <a:r>
              <a:rPr lang="en-US" sz="1000" b="0" i="0" u="none" strike="noStrike" dirty="0">
                <a:solidFill>
                  <a:srgbClr val="000000"/>
                </a:solidFill>
                <a:effectLst/>
                <a:latin typeface="Times New Roman" panose="02020603050405020304" pitchFamily="18" charset="0"/>
                <a:cs typeface="Times New Roman" panose="02020603050405020304" pitchFamily="18" charset="0"/>
              </a:rPr>
              <a:t>]</a:t>
            </a:r>
          </a:p>
        </p:txBody>
      </p:sp>
      <p:pic>
        <p:nvPicPr>
          <p:cNvPr id="3" name="Picture 2">
            <a:extLst>
              <a:ext uri="{FF2B5EF4-FFF2-40B4-BE49-F238E27FC236}">
                <a16:creationId xmlns:a16="http://schemas.microsoft.com/office/drawing/2014/main" id="{D180E69A-17CD-4055-07F5-4EC2C452E0B2}"/>
              </a:ext>
            </a:extLst>
          </p:cNvPr>
          <p:cNvPicPr>
            <a:picLocks noChangeAspect="1" noChangeArrowheads="1"/>
          </p:cNvPicPr>
          <p:nvPr/>
        </p:nvPicPr>
        <p:blipFill>
          <a:blip r:embed="rId4" cstate="print"/>
          <a:srcRect/>
          <a:stretch>
            <a:fillRect/>
          </a:stretch>
        </p:blipFill>
        <p:spPr bwMode="auto">
          <a:xfrm>
            <a:off x="205639" y="146428"/>
            <a:ext cx="2087891" cy="923330"/>
          </a:xfrm>
          <a:prstGeom prst="rect">
            <a:avLst/>
          </a:prstGeom>
          <a:noFill/>
          <a:ln w="9525">
            <a:noFill/>
            <a:miter lim="800000"/>
            <a:headEnd/>
            <a:tailEnd/>
          </a:ln>
        </p:spPr>
      </p:pic>
      <p:pic>
        <p:nvPicPr>
          <p:cNvPr id="1026" name="Picture 2">
            <a:extLst>
              <a:ext uri="{FF2B5EF4-FFF2-40B4-BE49-F238E27FC236}">
                <a16:creationId xmlns:a16="http://schemas.microsoft.com/office/drawing/2014/main" id="{C9A1A1C3-95F5-2866-7ED6-CFCDF1CDCBDB}"/>
              </a:ext>
            </a:extLst>
          </p:cNvPr>
          <p:cNvPicPr>
            <a:picLocks noChangeAspect="1" noChangeArrowheads="1"/>
          </p:cNvPicPr>
          <p:nvPr/>
        </p:nvPicPr>
        <p:blipFill>
          <a:blip r:embed="rId5" cstate="print">
            <a:extLst>
              <a:ext uri="{28A0092B-C50C-407E-A947-70E740481C1C}">
                <a14:useLocalDpi xmlns:a14="http://schemas.microsoft.com/office/drawing/2010/main"/>
              </a:ext>
            </a:extLst>
          </a:blip>
          <a:srcRect/>
          <a:stretch/>
        </p:blipFill>
        <p:spPr bwMode="auto">
          <a:xfrm>
            <a:off x="8085175" y="1509139"/>
            <a:ext cx="3593948" cy="1919862"/>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64A14C21-C156-F929-A6CB-61AC3D1D8E79}"/>
              </a:ext>
            </a:extLst>
          </p:cNvPr>
          <p:cNvSpPr txBox="1"/>
          <p:nvPr/>
        </p:nvSpPr>
        <p:spPr>
          <a:xfrm>
            <a:off x="8001350" y="3429000"/>
            <a:ext cx="3624272" cy="400110"/>
          </a:xfrm>
          <a:prstGeom prst="rect">
            <a:avLst/>
          </a:prstGeom>
          <a:noFill/>
        </p:spPr>
        <p:txBody>
          <a:bodyPr wrap="square">
            <a:spAutoFit/>
          </a:bodyPr>
          <a:lstStyle/>
          <a:p>
            <a:r>
              <a:rPr lang="en-US" sz="1000" i="0" u="none" strike="noStrike" dirty="0">
                <a:effectLst/>
                <a:latin typeface="Times New Roman" panose="02020603050405020304" pitchFamily="18" charset="0"/>
                <a:cs typeface="Times New Roman" panose="02020603050405020304" pitchFamily="18" charset="0"/>
              </a:rPr>
              <a:t>Cells of the wild yeast </a:t>
            </a:r>
            <a:r>
              <a:rPr lang="en-US" sz="1000" i="1" u="none" strike="noStrike" dirty="0">
                <a:effectLst/>
                <a:latin typeface="Times New Roman" panose="02020603050405020304" pitchFamily="18" charset="0"/>
                <a:cs typeface="Times New Roman" panose="02020603050405020304" pitchFamily="18" charset="0"/>
              </a:rPr>
              <a:t>Saccharomyces </a:t>
            </a:r>
            <a:r>
              <a:rPr lang="en-US" sz="1000" i="1" u="none" strike="noStrike" dirty="0" err="1">
                <a:effectLst/>
                <a:latin typeface="Times New Roman" panose="02020603050405020304" pitchFamily="18" charset="0"/>
                <a:cs typeface="Times New Roman" panose="02020603050405020304" pitchFamily="18" charset="0"/>
              </a:rPr>
              <a:t>eubayanus</a:t>
            </a:r>
            <a:r>
              <a:rPr lang="en-US" sz="1000" i="1" u="none" strike="noStrike" dirty="0">
                <a:effectLst/>
                <a:latin typeface="Times New Roman" panose="02020603050405020304" pitchFamily="18" charset="0"/>
                <a:cs typeface="Times New Roman" panose="02020603050405020304" pitchFamily="18" charset="0"/>
              </a:rPr>
              <a:t> </a:t>
            </a:r>
            <a:r>
              <a:rPr lang="en-US" sz="1000" i="0" u="none" strike="noStrike" dirty="0">
                <a:effectLst/>
                <a:latin typeface="Times New Roman" panose="02020603050405020304" pitchFamily="18" charset="0"/>
                <a:cs typeface="Times New Roman" panose="02020603050405020304" pitchFamily="18" charset="0"/>
              </a:rPr>
              <a:t>yHRVM108 as seen through a microscope. Photo by David Peris.</a:t>
            </a:r>
          </a:p>
        </p:txBody>
      </p:sp>
      <p:sp>
        <p:nvSpPr>
          <p:cNvPr id="10" name="TextBox 9">
            <a:extLst>
              <a:ext uri="{FF2B5EF4-FFF2-40B4-BE49-F238E27FC236}">
                <a16:creationId xmlns:a16="http://schemas.microsoft.com/office/drawing/2014/main" id="{1BE022F5-02E7-A13C-5B73-1C3EB84F2127}"/>
              </a:ext>
            </a:extLst>
          </p:cNvPr>
          <p:cNvSpPr txBox="1"/>
          <p:nvPr/>
        </p:nvSpPr>
        <p:spPr>
          <a:xfrm>
            <a:off x="564204" y="2762655"/>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6902060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LBRC-HIGHLIGHT_TEMPLATE" id="{2CD8CA0A-1475-2447-B3B3-EDBA542E3AE2}" vid="{1E1FA747-C1DE-0C4C-8325-791246A2909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TotalTime>
  <Words>210</Words>
  <Application>Microsoft Macintosh PowerPoint</Application>
  <PresentationFormat>Widescreen</PresentationFormat>
  <Paragraphs>12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Study maps genetics, traits of yeast at unprecedented scale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 maps genetics, traits of yeast at unprecedented scale</dc:title>
  <dc:creator>Chris Hubbuch</dc:creator>
  <cp:lastModifiedBy>Chris Hubbuch</cp:lastModifiedBy>
  <cp:revision>6</cp:revision>
  <dcterms:created xsi:type="dcterms:W3CDTF">2023-05-09T17:59:00Z</dcterms:created>
  <dcterms:modified xsi:type="dcterms:W3CDTF">2023-05-10T16:59:15Z</dcterms:modified>
</cp:coreProperties>
</file>