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snapToGrid="0">
      <p:cViewPr varScale="1">
        <p:scale>
          <a:sx n="104" d="100"/>
          <a:sy n="104" d="100"/>
        </p:scale>
        <p:origin x="232" y="6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 name="Google Shape;7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0" y="6356350"/>
            <a:ext cx="12192000" cy="508000"/>
          </a:xfrm>
          <a:prstGeom prst="rect">
            <a:avLst/>
          </a:prstGeom>
          <a:noFill/>
          <a:ln>
            <a:noFill/>
          </a:ln>
        </p:spPr>
      </p:pic>
      <p:sp>
        <p:nvSpPr>
          <p:cNvPr id="19" name="Google Shape;19;p2"/>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2"/>
        <p:cNvGrpSpPr/>
        <p:nvPr/>
      </p:nvGrpSpPr>
      <p:grpSpPr>
        <a:xfrm>
          <a:off x="0" y="0"/>
          <a:ext cx="0" cy="0"/>
          <a:chOff x="0" y="0"/>
          <a:chExt cx="0" cy="0"/>
        </a:xfrm>
      </p:grpSpPr>
      <p:sp>
        <p:nvSpPr>
          <p:cNvPr id="63" name="Google Shape;6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4" name="Google Shape;6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5" name="Google Shape;65;p11"/>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66" name="Google Shape;66;p11"/>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7"/>
        <p:cNvGrpSpPr/>
        <p:nvPr/>
      </p:nvGrpSpPr>
      <p:grpSpPr>
        <a:xfrm>
          <a:off x="0" y="0"/>
          <a:ext cx="0" cy="0"/>
          <a:chOff x="0" y="0"/>
          <a:chExt cx="0" cy="0"/>
        </a:xfrm>
      </p:grpSpPr>
      <p:sp>
        <p:nvSpPr>
          <p:cNvPr id="68" name="Google Shape;68;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0" name="Google Shape;70;p12"/>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71" name="Google Shape;71;p12"/>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22" name="Google Shape;22;p3"/>
          <p:cNvSpPr txBox="1">
            <a:spLocks noGrp="1"/>
          </p:cNvSpPr>
          <p:nvPr>
            <p:ph type="ctrTitle"/>
          </p:nvPr>
        </p:nvSpPr>
        <p:spPr>
          <a:xfrm>
            <a:off x="6023112" y="421517"/>
            <a:ext cx="5605671" cy="1655761"/>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6023112" y="3602038"/>
            <a:ext cx="5605671"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pic>
        <p:nvPicPr>
          <p:cNvPr id="27" name="Google Shape;27;p4"/>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28" name="Google Shape;28;p4"/>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3" name="Google Shape;33;p5"/>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34" name="Google Shape;34;p5"/>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8" name="Google Shape;38;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0" name="Google Shape;40;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1" name="Google Shape;41;p6"/>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42" name="Google Shape;42;p6"/>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5" name="Google Shape;45;p7"/>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46" name="Google Shape;46;p7"/>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7"/>
        <p:cNvGrpSpPr/>
        <p:nvPr/>
      </p:nvGrpSpPr>
      <p:grpSpPr>
        <a:xfrm>
          <a:off x="0" y="0"/>
          <a:ext cx="0" cy="0"/>
          <a:chOff x="0" y="0"/>
          <a:chExt cx="0" cy="0"/>
        </a:xfrm>
      </p:grpSpPr>
      <p:pic>
        <p:nvPicPr>
          <p:cNvPr id="48" name="Google Shape;48;p8"/>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49" name="Google Shape;49;p8"/>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pic>
        <p:nvPicPr>
          <p:cNvPr id="54" name="Google Shape;54;p9"/>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55" name="Google Shape;55;p9"/>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10"/>
          <p:cNvSpPr>
            <a:spLocks noGrp="1"/>
          </p:cNvSpPr>
          <p:nvPr>
            <p:ph type="pic" idx="2"/>
          </p:nvPr>
        </p:nvSpPr>
        <p:spPr>
          <a:xfrm>
            <a:off x="5183188" y="987425"/>
            <a:ext cx="6172200" cy="4873625"/>
          </a:xfrm>
          <a:prstGeom prst="rect">
            <a:avLst/>
          </a:prstGeom>
          <a:noFill/>
          <a:ln>
            <a:noFill/>
          </a:ln>
        </p:spPr>
      </p:sp>
      <p:sp>
        <p:nvSpPr>
          <p:cNvPr id="59" name="Google Shape;59;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pic>
        <p:nvPicPr>
          <p:cNvPr id="60" name="Google Shape;60;p10"/>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61" name="Google Shape;61;p10"/>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9/2398-4902/201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doi.org/10.1039/D2SE01741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3"/>
          <p:cNvSpPr txBox="1">
            <a:spLocks noGrp="1"/>
          </p:cNvSpPr>
          <p:nvPr>
            <p:ph type="title"/>
          </p:nvPr>
        </p:nvSpPr>
        <p:spPr>
          <a:xfrm>
            <a:off x="2293530" y="157176"/>
            <a:ext cx="9037828" cy="132072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rgbClr val="39738A"/>
              </a:buClr>
              <a:buSzPts val="3600"/>
              <a:buFont typeface="Times New Roman"/>
              <a:buNone/>
            </a:pPr>
            <a:r>
              <a:rPr lang="en-US" sz="3600" b="1" i="1">
                <a:solidFill>
                  <a:srgbClr val="39738A"/>
                </a:solidFill>
                <a:latin typeface="Times New Roman"/>
                <a:ea typeface="Times New Roman"/>
                <a:cs typeface="Times New Roman"/>
                <a:sym typeface="Times New Roman"/>
              </a:rPr>
              <a:t>Hybrid yeast brews two alcohols for better, cheaper biofuel</a:t>
            </a:r>
            <a:endParaRPr sz="3600">
              <a:solidFill>
                <a:srgbClr val="39738A"/>
              </a:solidFill>
              <a:latin typeface="Times New Roman"/>
              <a:ea typeface="Times New Roman"/>
              <a:cs typeface="Times New Roman"/>
              <a:sym typeface="Times New Roman"/>
            </a:endParaRPr>
          </a:p>
        </p:txBody>
      </p:sp>
      <p:sp>
        <p:nvSpPr>
          <p:cNvPr id="77" name="Google Shape;77;p13"/>
          <p:cNvSpPr/>
          <p:nvPr/>
        </p:nvSpPr>
        <p:spPr>
          <a:xfrm>
            <a:off x="566375" y="1477900"/>
            <a:ext cx="7699500" cy="923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Background/Objective</a:t>
            </a:r>
            <a:endParaRPr/>
          </a:p>
          <a:p>
            <a:pPr marL="285750" marR="0" lvl="0" indent="-285750" algn="l" rtl="0">
              <a:spcBef>
                <a:spcPts val="0"/>
              </a:spcBef>
              <a:spcAft>
                <a:spcPts val="0"/>
              </a:spcAft>
              <a:buClr>
                <a:srgbClr val="1A8109"/>
              </a:buClr>
              <a:buSzPts val="1800"/>
              <a:buFont typeface="Arial"/>
              <a:buChar char="•"/>
            </a:pPr>
            <a:r>
              <a:rPr lang="en-US" sz="1800">
                <a:latin typeface="Times New Roman"/>
                <a:ea typeface="Times New Roman"/>
                <a:cs typeface="Times New Roman"/>
                <a:sym typeface="Times New Roman"/>
              </a:rPr>
              <a:t>Test the technical and economic feasibility of simultaneously producing isobutanol and ethanol from non-food plants.</a:t>
            </a:r>
            <a:endParaRPr/>
          </a:p>
        </p:txBody>
      </p:sp>
      <p:sp>
        <p:nvSpPr>
          <p:cNvPr id="78" name="Google Shape;78;p13"/>
          <p:cNvSpPr/>
          <p:nvPr/>
        </p:nvSpPr>
        <p:spPr>
          <a:xfrm>
            <a:off x="566375" y="2443500"/>
            <a:ext cx="7801800" cy="13206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Approach</a:t>
            </a:r>
            <a:endParaRPr/>
          </a:p>
          <a:p>
            <a:pPr marL="285750" marR="0" lvl="0" indent="-285750" algn="l" rtl="0">
              <a:spcBef>
                <a:spcPts val="0"/>
              </a:spcBef>
              <a:spcAft>
                <a:spcPts val="0"/>
              </a:spcAft>
              <a:buClr>
                <a:srgbClr val="1A8109"/>
              </a:buClr>
              <a:buSzPts val="1800"/>
              <a:buFont typeface="Arial"/>
              <a:buChar char="•"/>
            </a:pPr>
            <a:r>
              <a:rPr lang="en-US" sz="1800">
                <a:latin typeface="Times New Roman"/>
                <a:ea typeface="Times New Roman"/>
                <a:cs typeface="Times New Roman"/>
                <a:sym typeface="Times New Roman"/>
              </a:rPr>
              <a:t>Scientists created a hybrid yeast that produces isobutanol and ethanol from switchgrass. Using the lab results, they modeled the cost of industrial production and identified ways to lower production costs.</a:t>
            </a:r>
            <a:endParaRPr sz="1800">
              <a:latin typeface="Times New Roman"/>
              <a:ea typeface="Times New Roman"/>
              <a:cs typeface="Times New Roman"/>
              <a:sym typeface="Times New Roman"/>
            </a:endParaRPr>
          </a:p>
        </p:txBody>
      </p:sp>
      <p:sp>
        <p:nvSpPr>
          <p:cNvPr id="79" name="Google Shape;79;p13"/>
          <p:cNvSpPr/>
          <p:nvPr/>
        </p:nvSpPr>
        <p:spPr>
          <a:xfrm>
            <a:off x="566400" y="3654950"/>
            <a:ext cx="10947000" cy="923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Results</a:t>
            </a:r>
            <a:endParaRPr/>
          </a:p>
          <a:p>
            <a:pPr marL="285750" marR="0" lvl="0" indent="-285750" algn="l" rtl="0">
              <a:spcBef>
                <a:spcPts val="0"/>
              </a:spcBef>
              <a:spcAft>
                <a:spcPts val="0"/>
              </a:spcAft>
              <a:buClr>
                <a:srgbClr val="1A8109"/>
              </a:buClr>
              <a:buSzPts val="1800"/>
              <a:buFont typeface="Arial"/>
              <a:buChar char="•"/>
            </a:pPr>
            <a:r>
              <a:rPr lang="en-US" sz="1800">
                <a:latin typeface="Times New Roman"/>
                <a:ea typeface="Times New Roman"/>
                <a:cs typeface="Times New Roman"/>
                <a:sym typeface="Times New Roman"/>
              </a:rPr>
              <a:t>The combined break-even selling price would be $11.41 for the energy equivalent of a gallon of gasoline. However, the study found a combination of improvements could theoretically lower the cost to $4.94.</a:t>
            </a:r>
            <a:endParaRPr/>
          </a:p>
        </p:txBody>
      </p:sp>
      <p:sp>
        <p:nvSpPr>
          <p:cNvPr id="80" name="Google Shape;80;p13"/>
          <p:cNvSpPr txBox="1"/>
          <p:nvPr/>
        </p:nvSpPr>
        <p:spPr>
          <a:xfrm>
            <a:off x="566400" y="4639450"/>
            <a:ext cx="10947000" cy="12006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Significance/Impacts</a:t>
            </a:r>
            <a:endParaRPr/>
          </a:p>
          <a:p>
            <a:pPr marL="285750" marR="0" lvl="0" indent="-285750" algn="l" rtl="0">
              <a:spcBef>
                <a:spcPts val="0"/>
              </a:spcBef>
              <a:spcAft>
                <a:spcPts val="0"/>
              </a:spcAft>
              <a:buClr>
                <a:srgbClr val="1A8109"/>
              </a:buClr>
              <a:buSzPts val="1800"/>
              <a:buFont typeface="Arial"/>
              <a:buChar char="•"/>
            </a:pPr>
            <a:r>
              <a:rPr lang="en-US" sz="1800">
                <a:latin typeface="Times New Roman"/>
                <a:ea typeface="Times New Roman"/>
                <a:cs typeface="Times New Roman"/>
                <a:sym typeface="Times New Roman"/>
              </a:rPr>
              <a:t>Compared to ethanol, isobutanol has more energy, is less corrosive, and doesn’t evaporate as quickly when blended with gasoline. It can also be converted into other valuable products, including jet fuel and chemicals used to make solvents and plastics. Co-production of ethanol can increase yields and lower costs.</a:t>
            </a:r>
            <a:endParaRPr/>
          </a:p>
        </p:txBody>
      </p:sp>
      <p:sp>
        <p:nvSpPr>
          <p:cNvPr id="81" name="Google Shape;81;p13"/>
          <p:cNvSpPr txBox="1"/>
          <p:nvPr/>
        </p:nvSpPr>
        <p:spPr>
          <a:xfrm>
            <a:off x="450172" y="257066"/>
            <a:ext cx="1415772" cy="3385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a:solidFill>
                  <a:schemeClr val="dk1"/>
                </a:solidFill>
                <a:latin typeface="Times New Roman"/>
                <a:ea typeface="Times New Roman"/>
                <a:cs typeface="Times New Roman"/>
                <a:sym typeface="Times New Roman"/>
              </a:rPr>
              <a:t>BRC logo here</a:t>
            </a:r>
            <a:endParaRPr/>
          </a:p>
        </p:txBody>
      </p:sp>
      <p:sp>
        <p:nvSpPr>
          <p:cNvPr id="82" name="Google Shape;82;p13"/>
          <p:cNvSpPr txBox="1"/>
          <p:nvPr/>
        </p:nvSpPr>
        <p:spPr>
          <a:xfrm>
            <a:off x="566375" y="5901150"/>
            <a:ext cx="10891200" cy="40020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dirty="0">
                <a:latin typeface="Times New Roman"/>
                <a:ea typeface="Times New Roman"/>
                <a:cs typeface="Times New Roman"/>
                <a:sym typeface="Times New Roman"/>
              </a:rPr>
              <a:t>Pastore de Lima A.E., et al. High Yield Co-production of </a:t>
            </a:r>
            <a:r>
              <a:rPr lang="en-US" sz="1000" dirty="0" err="1">
                <a:latin typeface="Times New Roman"/>
                <a:ea typeface="Times New Roman"/>
                <a:cs typeface="Times New Roman"/>
                <a:sym typeface="Times New Roman"/>
              </a:rPr>
              <a:t>Isobutanol</a:t>
            </a:r>
            <a:r>
              <a:rPr lang="en-US" sz="1000" dirty="0">
                <a:latin typeface="Times New Roman"/>
                <a:ea typeface="Times New Roman"/>
                <a:cs typeface="Times New Roman"/>
                <a:sym typeface="Times New Roman"/>
              </a:rPr>
              <a:t> and Ethanol from Switchgrass: Experiments and Process Development. </a:t>
            </a:r>
            <a:r>
              <a:rPr lang="en-US" sz="1000" i="1" u="sng" dirty="0">
                <a:solidFill>
                  <a:schemeClr val="hlink"/>
                </a:solidFill>
                <a:latin typeface="Times New Roman"/>
                <a:ea typeface="Times New Roman"/>
                <a:cs typeface="Times New Roman"/>
                <a:sym typeface="Times New Roman"/>
                <a:hlinkClick r:id="rId3"/>
              </a:rPr>
              <a:t>Sustainable Energy Fuels</a:t>
            </a:r>
            <a:r>
              <a:rPr lang="en-US" sz="1000" dirty="0">
                <a:latin typeface="Times New Roman"/>
                <a:ea typeface="Times New Roman"/>
                <a:cs typeface="Times New Roman"/>
                <a:sym typeface="Times New Roman"/>
              </a:rPr>
              <a:t>, </a:t>
            </a:r>
            <a:r>
              <a:rPr lang="en-US" sz="1000" b="1" dirty="0">
                <a:latin typeface="Times New Roman"/>
                <a:ea typeface="Times New Roman"/>
                <a:cs typeface="Times New Roman"/>
                <a:sym typeface="Times New Roman"/>
              </a:rPr>
              <a:t>7</a:t>
            </a:r>
            <a:r>
              <a:rPr lang="en-US" sz="1000" dirty="0">
                <a:latin typeface="Times New Roman"/>
                <a:ea typeface="Times New Roman"/>
                <a:cs typeface="Times New Roman"/>
                <a:sym typeface="Times New Roman"/>
              </a:rPr>
              <a:t>, 3266-3275 (2023) [DOI: </a:t>
            </a:r>
            <a:r>
              <a:rPr lang="en-US" sz="1000" u="sng" dirty="0">
                <a:solidFill>
                  <a:schemeClr val="hlink"/>
                </a:solidFill>
                <a:latin typeface="Times New Roman"/>
                <a:ea typeface="Times New Roman"/>
                <a:cs typeface="Times New Roman"/>
                <a:sym typeface="Times New Roman"/>
                <a:hlinkClick r:id="rId4"/>
              </a:rPr>
              <a:t>10.1039/D2SE01741E</a:t>
            </a:r>
            <a:r>
              <a:rPr lang="en-US" sz="1000" dirty="0">
                <a:latin typeface="Times New Roman"/>
                <a:ea typeface="Times New Roman"/>
                <a:cs typeface="Times New Roman"/>
                <a:sym typeface="Times New Roman"/>
              </a:rPr>
              <a:t>]</a:t>
            </a:r>
            <a:endParaRPr sz="1000" dirty="0">
              <a:latin typeface="Times New Roman"/>
              <a:ea typeface="Times New Roman"/>
              <a:cs typeface="Times New Roman"/>
              <a:sym typeface="Times New Roman"/>
            </a:endParaRPr>
          </a:p>
        </p:txBody>
      </p:sp>
      <p:pic>
        <p:nvPicPr>
          <p:cNvPr id="83" name="Google Shape;83;p13"/>
          <p:cNvPicPr preferRelativeResize="0"/>
          <p:nvPr/>
        </p:nvPicPr>
        <p:blipFill rotWithShape="1">
          <a:blip r:embed="rId5">
            <a:alphaModFix/>
          </a:blip>
          <a:srcRect/>
          <a:stretch/>
        </p:blipFill>
        <p:spPr>
          <a:xfrm>
            <a:off x="205639" y="146428"/>
            <a:ext cx="2087891" cy="923330"/>
          </a:xfrm>
          <a:prstGeom prst="rect">
            <a:avLst/>
          </a:prstGeom>
          <a:noFill/>
          <a:ln>
            <a:noFill/>
          </a:ln>
        </p:spPr>
      </p:pic>
      <p:sp>
        <p:nvSpPr>
          <p:cNvPr id="84" name="Google Shape;84;p13"/>
          <p:cNvSpPr txBox="1"/>
          <p:nvPr/>
        </p:nvSpPr>
        <p:spPr>
          <a:xfrm>
            <a:off x="8644400" y="3485800"/>
            <a:ext cx="2993400" cy="4002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000" dirty="0">
                <a:solidFill>
                  <a:schemeClr val="dk1"/>
                </a:solidFill>
                <a:latin typeface="Times New Roman"/>
                <a:ea typeface="Times New Roman"/>
                <a:cs typeface="Times New Roman"/>
                <a:sym typeface="Times New Roman"/>
              </a:rPr>
              <a:t>Genetic engineering was combined with economic modeling to estimate production costs.</a:t>
            </a:r>
            <a:endParaRPr sz="1000" dirty="0">
              <a:solidFill>
                <a:schemeClr val="dk1"/>
              </a:solidFill>
              <a:latin typeface="Times New Roman"/>
              <a:ea typeface="Times New Roman"/>
              <a:cs typeface="Times New Roman"/>
              <a:sym typeface="Times New Roman"/>
            </a:endParaRPr>
          </a:p>
        </p:txBody>
      </p:sp>
      <p:pic>
        <p:nvPicPr>
          <p:cNvPr id="85" name="Google Shape;85;p13" descr="An illustration shows switchgrass entering a biorefinery, being pretreated, fermented, and then separated into isobutanol, ethanol, and electricity. Feeding into that process are icons representing genetic engineering and modeling. "/>
          <p:cNvPicPr preferRelativeResize="0"/>
          <p:nvPr/>
        </p:nvPicPr>
        <p:blipFill rotWithShape="1">
          <a:blip r:embed="rId6">
            <a:alphaModFix/>
          </a:blip>
          <a:srcRect r="-80"/>
          <a:stretch/>
        </p:blipFill>
        <p:spPr>
          <a:xfrm>
            <a:off x="8542100" y="1477900"/>
            <a:ext cx="2993400" cy="2054851"/>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216</Words>
  <Application>Microsoft Macintosh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Hybrid yeast brews two alcohols for better, cheaper biofuel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Hybrid yeast brews two alcohols for better, cheaper biofuel</dc:title>
  <cp:lastModifiedBy>Chris Hubbuch</cp:lastModifiedBy>
  <cp:revision>1</cp:revision>
  <dcterms:modified xsi:type="dcterms:W3CDTF">2023-10-11T18:59:40Z</dcterms:modified>
</cp:coreProperties>
</file>