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/>
          <p:nvPr/>
        </p:nvSpPr>
        <p:spPr>
          <a:xfrm>
            <a:off x="0" y="6320118"/>
            <a:ext cx="12192000" cy="537900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9" name="Google Shape;1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/>
          <p:nvPr/>
        </p:nvSpPr>
        <p:spPr>
          <a:xfrm>
            <a:off x="7694875" y="6404400"/>
            <a:ext cx="4284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Biological and Environmental Research</a:t>
            </a:r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66" name="Google Shape;66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1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2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"/>
          <p:cNvSpPr txBox="1"/>
          <p:nvPr>
            <p:ph type="ctrTitle"/>
          </p:nvPr>
        </p:nvSpPr>
        <p:spPr>
          <a:xfrm>
            <a:off x="6023112" y="421517"/>
            <a:ext cx="5605671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" type="subTitle"/>
          </p:nvPr>
        </p:nvSpPr>
        <p:spPr>
          <a:xfrm>
            <a:off x="6023112" y="3602038"/>
            <a:ext cx="5605671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id="28" name="Google Shape;2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4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4" name="Google Shape;34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5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2" name="Google Shape;42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6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6" name="Google Shape;46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7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8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4" name="Google Shape;54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id="55" name="Google Shape;55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9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id="61" name="Google Shape;6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0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2.jpg"/><Relationship Id="rId4" Type="http://schemas.openxmlformats.org/officeDocument/2006/relationships/hyperlink" Target="https://www.science.org/doi/10.1126/science.adj4503" TargetMode="External"/><Relationship Id="rId5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ircular tree diagram showing evolution of yeast species" id="77" name="Google Shape;7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29050" y="748875"/>
            <a:ext cx="4021449" cy="4749706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3"/>
          <p:cNvSpPr txBox="1"/>
          <p:nvPr/>
        </p:nvSpPr>
        <p:spPr>
          <a:xfrm>
            <a:off x="2166305" y="110926"/>
            <a:ext cx="9037800" cy="13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36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Genomic factors shape carbon and nitrogen</a:t>
            </a:r>
            <a:endParaRPr b="1" i="1" sz="3600">
              <a:solidFill>
                <a:srgbClr val="39738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6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metabolic niche breadth in yeasts</a:t>
            </a:r>
            <a:endParaRPr b="1" i="1" sz="3600">
              <a:solidFill>
                <a:srgbClr val="39738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" name="Google Shape;79;p13"/>
          <p:cNvSpPr/>
          <p:nvPr/>
        </p:nvSpPr>
        <p:spPr>
          <a:xfrm>
            <a:off x="439150" y="1516663"/>
            <a:ext cx="7389900" cy="7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Background/Objective</a:t>
            </a:r>
            <a:endParaRPr/>
          </a:p>
          <a:p>
            <a:pPr indent="-2603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400"/>
              <a:buFont typeface="Arial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To explain the extensive variation in ecological niche breadth, from very narrow (specialists) to very broad (generalists). </a:t>
            </a:r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405800" y="2409325"/>
            <a:ext cx="7147500" cy="106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Approach</a:t>
            </a:r>
            <a:endParaRPr/>
          </a:p>
          <a:p>
            <a:pPr indent="-2603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400"/>
              <a:buFont typeface="Arial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Researchers assembled genomic, metabolic, and ecological data 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1,154 yeast strains, which represent nearly all known species in the subphylum 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Saccharomycotina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 and quantified variation in genome sequence, isolation environment, and carbon and nitrogen metabolism.</a:t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439150" y="3588500"/>
            <a:ext cx="8153700" cy="112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</a:t>
            </a:r>
            <a:endParaRPr/>
          </a:p>
          <a:p>
            <a:pPr indent="-2603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400"/>
              <a:buFont typeface="Arial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Analysis showed large interspecific differences in carbon breadth stem from intrinsic differences in genes encoding specific metabolic pathways but no evidence of trade-offs and a limited role of extrinsic ecological factors. The data argue that intrinsic factors shape niche breadth variation in microbes.</a:t>
            </a:r>
            <a:endParaRPr/>
          </a:p>
        </p:txBody>
      </p:sp>
      <p:sp>
        <p:nvSpPr>
          <p:cNvPr id="82" name="Google Shape;82;p13"/>
          <p:cNvSpPr txBox="1"/>
          <p:nvPr/>
        </p:nvSpPr>
        <p:spPr>
          <a:xfrm>
            <a:off x="439150" y="4826000"/>
            <a:ext cx="110592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Significance/Impacts</a:t>
            </a:r>
            <a:endParaRPr/>
          </a:p>
          <a:p>
            <a:pPr indent="-2603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400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The genomic, metabolic, evolutionary, and ecological data for nearly all known species of the 400-million-year-old yeast subphylum </a:t>
            </a:r>
            <a:r>
              <a:rPr i="1" lang="en-US">
                <a:latin typeface="Times New Roman"/>
                <a:ea typeface="Times New Roman"/>
                <a:cs typeface="Times New Roman"/>
                <a:sym typeface="Times New Roman"/>
              </a:rPr>
              <a:t>Saccharomycotina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 provided in this work, coupled with the availability of multiple genetic models in the subphylum, present an inimitable resource and framework for linking genomic variation to phenotypic and ecological variation.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439153" y="5959099"/>
            <a:ext cx="10409400" cy="246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Opulente et al., Genomic factors shape carbon and nitrogen metabolic niche breadth across </a:t>
            </a:r>
            <a:r>
              <a:rPr i="1" lang="en-US" sz="1000">
                <a:latin typeface="Times New Roman"/>
                <a:ea typeface="Times New Roman"/>
                <a:cs typeface="Times New Roman"/>
                <a:sym typeface="Times New Roman"/>
              </a:rPr>
              <a:t>Saccharomycotina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 yeasts, Science </a:t>
            </a:r>
            <a:r>
              <a:rPr b="1" lang="en-US" sz="1000">
                <a:latin typeface="Times New Roman"/>
                <a:ea typeface="Times New Roman"/>
                <a:cs typeface="Times New Roman"/>
                <a:sym typeface="Times New Roman"/>
              </a:rPr>
              <a:t>384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, eadj4503 (2024). [DOI:</a:t>
            </a:r>
            <a:r>
              <a:rPr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10.1126/science.adj4503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endParaRPr/>
          </a:p>
        </p:txBody>
      </p:sp>
      <p:pic>
        <p:nvPicPr>
          <p:cNvPr id="84" name="Google Shape;84;p13"/>
          <p:cNvPicPr preferRelativeResize="0"/>
          <p:nvPr/>
        </p:nvPicPr>
        <p:blipFill rotWithShape="1">
          <a:blip r:embed="rId5">
            <a:alphaModFix/>
          </a:blip>
          <a:srcRect b="7927" l="0" r="0" t="7918"/>
          <a:stretch/>
        </p:blipFill>
        <p:spPr>
          <a:xfrm>
            <a:off x="405789" y="187053"/>
            <a:ext cx="2087890" cy="9233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