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4" name="Google Shape;7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18" name="Google Shape;18;p2"/>
          <p:cNvPicPr preferRelativeResize="0"/>
          <p:nvPr/>
        </p:nvPicPr>
        <p:blipFill rotWithShape="1">
          <a:blip r:embed="rId2">
            <a:alphaModFix/>
          </a:blip>
          <a:srcRect b="0" l="0" r="0" t="0"/>
          <a:stretch/>
        </p:blipFill>
        <p:spPr>
          <a:xfrm>
            <a:off x="0" y="6356350"/>
            <a:ext cx="12192000" cy="508000"/>
          </a:xfrm>
          <a:prstGeom prst="rect">
            <a:avLst/>
          </a:prstGeom>
          <a:noFill/>
          <a:ln>
            <a:noFill/>
          </a:ln>
        </p:spPr>
      </p:pic>
      <p:sp>
        <p:nvSpPr>
          <p:cNvPr id="19" name="Google Shape;19;p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400" u="none" cap="none" strike="noStrike">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2" name="Shape 62"/>
        <p:cNvGrpSpPr/>
        <p:nvPr/>
      </p:nvGrpSpPr>
      <p:grpSpPr>
        <a:xfrm>
          <a:off x="0" y="0"/>
          <a:ext cx="0" cy="0"/>
          <a:chOff x="0" y="0"/>
          <a:chExt cx="0" cy="0"/>
        </a:xfrm>
      </p:grpSpPr>
      <p:sp>
        <p:nvSpPr>
          <p:cNvPr id="63" name="Google Shape;63;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4" name="Google Shape;64;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5" name="Google Shape;65;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6" name="Google Shape;66;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7" name="Shape 67"/>
        <p:cNvGrpSpPr/>
        <p:nvPr/>
      </p:nvGrpSpPr>
      <p:grpSpPr>
        <a:xfrm>
          <a:off x="0" y="0"/>
          <a:ext cx="0" cy="0"/>
          <a:chOff x="0" y="0"/>
          <a:chExt cx="0" cy="0"/>
        </a:xfrm>
      </p:grpSpPr>
      <p:sp>
        <p:nvSpPr>
          <p:cNvPr id="68" name="Google Shape;68;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0" name="Google Shape;70;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1" name="Google Shape;71;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2" name="Google Shape;22;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4" name="Shape 24"/>
        <p:cNvGrpSpPr/>
        <p:nvPr/>
      </p:nvGrpSpPr>
      <p:grpSpPr>
        <a:xfrm>
          <a:off x="0" y="0"/>
          <a:ext cx="0" cy="0"/>
          <a:chOff x="0" y="0"/>
          <a:chExt cx="0" cy="0"/>
        </a:xfrm>
      </p:grpSpPr>
      <p:sp>
        <p:nvSpPr>
          <p:cNvPr id="25" name="Google Shape;25;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7" name="Google Shape;27;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8" name="Google Shape;28;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3" name="Google Shape;33;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4" name="Google Shape;34;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5" name="Shape 35"/>
        <p:cNvGrpSpPr/>
        <p:nvPr/>
      </p:nvGrpSpPr>
      <p:grpSpPr>
        <a:xfrm>
          <a:off x="0" y="0"/>
          <a:ext cx="0" cy="0"/>
          <a:chOff x="0" y="0"/>
          <a:chExt cx="0" cy="0"/>
        </a:xfrm>
      </p:grpSpPr>
      <p:sp>
        <p:nvSpPr>
          <p:cNvPr id="36" name="Google Shape;36;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7" name="Google Shape;37;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8" name="Google Shape;38;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0" name="Google Shape;40;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1" name="Google Shape;41;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2" name="Google Shape;42;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5" name="Google Shape;45;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6" name="Google Shape;46;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7" name="Shape 47"/>
        <p:cNvGrpSpPr/>
        <p:nvPr/>
      </p:nvGrpSpPr>
      <p:grpSpPr>
        <a:xfrm>
          <a:off x="0" y="0"/>
          <a:ext cx="0" cy="0"/>
          <a:chOff x="0" y="0"/>
          <a:chExt cx="0" cy="0"/>
        </a:xfrm>
      </p:grpSpPr>
      <p:pic>
        <p:nvPicPr>
          <p:cNvPr id="48" name="Google Shape;48;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9" name="Google Shape;49;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0" name="Shape 50"/>
        <p:cNvGrpSpPr/>
        <p:nvPr/>
      </p:nvGrpSpPr>
      <p:grpSpPr>
        <a:xfrm>
          <a:off x="0" y="0"/>
          <a:ext cx="0" cy="0"/>
          <a:chOff x="0" y="0"/>
          <a:chExt cx="0" cy="0"/>
        </a:xfrm>
      </p:grpSpPr>
      <p:sp>
        <p:nvSpPr>
          <p:cNvPr id="51" name="Google Shape;51;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3" name="Google Shape;53;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4" name="Google Shape;54;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5" name="Google Shape;55;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6" name="Shape 56"/>
        <p:cNvGrpSpPr/>
        <p:nvPr/>
      </p:nvGrpSpPr>
      <p:grpSpPr>
        <a:xfrm>
          <a:off x="0" y="0"/>
          <a:ext cx="0" cy="0"/>
          <a:chOff x="0" y="0"/>
          <a:chExt cx="0" cy="0"/>
        </a:xfrm>
      </p:grpSpPr>
      <p:sp>
        <p:nvSpPr>
          <p:cNvPr id="57" name="Google Shape;57;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10"/>
          <p:cNvSpPr/>
          <p:nvPr>
            <p:ph idx="2" type="pic"/>
          </p:nvPr>
        </p:nvSpPr>
        <p:spPr>
          <a:xfrm>
            <a:off x="5183188" y="987425"/>
            <a:ext cx="6172200" cy="4873625"/>
          </a:xfrm>
          <a:prstGeom prst="rect">
            <a:avLst/>
          </a:prstGeom>
          <a:noFill/>
          <a:ln>
            <a:noFill/>
          </a:ln>
        </p:spPr>
      </p:sp>
      <p:sp>
        <p:nvSpPr>
          <p:cNvPr id="59" name="Google Shape;59;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0" name="Google Shape;60;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1" name="Google Shape;61;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osti.gov/pages/biblio/1992360-codon-optimization-improves-prediction-xylose-metabolism-from-gene-content-budding-yeasts" TargetMode="External"/><Relationship Id="rId4" Type="http://schemas.openxmlformats.org/officeDocument/2006/relationships/hyperlink" Target="https://www.osti.gov/pages/biblio/1992360-codon-optimization-improves-prediction-xylose-metabolism-from-gene-content-budding-yeasts" TargetMode="External"/><Relationship Id="rId5" Type="http://schemas.openxmlformats.org/officeDocument/2006/relationships/hyperlink" Target="https://www.osti.gov/pages/biblio/1992360-codon-optimization-improves-prediction-xylose-metabolism-from-gene-content-budding-yeasts" TargetMode="External"/><Relationship Id="rId6" Type="http://schemas.openxmlformats.org/officeDocument/2006/relationships/hyperlink" Target="https://doi.org/10.1093/molbev/msad111" TargetMode="External"/><Relationship Id="rId7" Type="http://schemas.openxmlformats.org/officeDocument/2006/relationships/image" Target="../media/image3.png"/><Relationship Id="rId8"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3"/>
          <p:cNvSpPr txBox="1"/>
          <p:nvPr>
            <p:ph type="title"/>
          </p:nvPr>
        </p:nvSpPr>
        <p:spPr>
          <a:xfrm>
            <a:off x="2293525" y="257075"/>
            <a:ext cx="9037800" cy="10455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1100"/>
              <a:buFont typeface="Arial"/>
              <a:buNone/>
            </a:pPr>
            <a:r>
              <a:rPr b="1" i="1" lang="en-US" sz="3600">
                <a:solidFill>
                  <a:srgbClr val="39738A"/>
                </a:solidFill>
                <a:latin typeface="Times New Roman"/>
                <a:ea typeface="Times New Roman"/>
                <a:cs typeface="Times New Roman"/>
                <a:sym typeface="Times New Roman"/>
              </a:rPr>
              <a:t>Unlocking the Potential of Xylose </a:t>
            </a:r>
            <a:br>
              <a:rPr b="1" i="1" lang="en-US" sz="3600">
                <a:solidFill>
                  <a:srgbClr val="39738A"/>
                </a:solidFill>
                <a:latin typeface="Times New Roman"/>
                <a:ea typeface="Times New Roman"/>
                <a:cs typeface="Times New Roman"/>
                <a:sym typeface="Times New Roman"/>
              </a:rPr>
            </a:br>
            <a:r>
              <a:rPr b="1" i="1" lang="en-US" sz="3600">
                <a:solidFill>
                  <a:srgbClr val="39738A"/>
                </a:solidFill>
                <a:latin typeface="Times New Roman"/>
                <a:ea typeface="Times New Roman"/>
                <a:cs typeface="Times New Roman"/>
                <a:sym typeface="Times New Roman"/>
              </a:rPr>
              <a:t>with Codon Optimization</a:t>
            </a:r>
            <a:endParaRPr b="1" i="1" sz="3600">
              <a:solidFill>
                <a:srgbClr val="39738A"/>
              </a:solidFill>
              <a:latin typeface="Times New Roman"/>
              <a:ea typeface="Times New Roman"/>
              <a:cs typeface="Times New Roman"/>
              <a:sym typeface="Times New Roman"/>
            </a:endParaRPr>
          </a:p>
        </p:txBody>
      </p:sp>
      <p:sp>
        <p:nvSpPr>
          <p:cNvPr id="77" name="Google Shape;77;p13"/>
          <p:cNvSpPr/>
          <p:nvPr/>
        </p:nvSpPr>
        <p:spPr>
          <a:xfrm>
            <a:off x="566375" y="1096900"/>
            <a:ext cx="7543800" cy="1609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Background/Objective</a:t>
            </a:r>
            <a:endParaRPr/>
          </a:p>
          <a:p>
            <a:pPr indent="-342900" lvl="0" marL="457200" rtl="0" algn="l">
              <a:spcBef>
                <a:spcPts val="600"/>
              </a:spcBef>
              <a:spcAft>
                <a:spcPts val="0"/>
              </a:spcAft>
              <a:buClr>
                <a:srgbClr val="1A8109"/>
              </a:buClr>
              <a:buSzPts val="1800"/>
              <a:buFont typeface="Times New Roman"/>
              <a:buChar char="•"/>
            </a:pPr>
            <a:r>
              <a:rPr lang="en-US" sz="1800">
                <a:latin typeface="Times New Roman"/>
                <a:ea typeface="Times New Roman"/>
                <a:cs typeface="Times New Roman"/>
                <a:sym typeface="Times New Roman"/>
              </a:rPr>
              <a:t>Xylose is abundant in plant biomass, but most yeasts cannot metabolize it, despite having the required genes. Here researchers attempted to predict which yeasts would be able to consume xylose by looking at codons, the building blocks of DNA.</a:t>
            </a:r>
            <a:endParaRPr sz="1800">
              <a:latin typeface="Times New Roman"/>
              <a:ea typeface="Times New Roman"/>
              <a:cs typeface="Times New Roman"/>
              <a:sym typeface="Times New Roman"/>
            </a:endParaRPr>
          </a:p>
        </p:txBody>
      </p:sp>
      <p:sp>
        <p:nvSpPr>
          <p:cNvPr id="78" name="Google Shape;78;p13"/>
          <p:cNvSpPr/>
          <p:nvPr/>
        </p:nvSpPr>
        <p:spPr>
          <a:xfrm>
            <a:off x="566375" y="2569500"/>
            <a:ext cx="7463400" cy="12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Approach</a:t>
            </a:r>
            <a:endParaRPr/>
          </a:p>
          <a:p>
            <a:pPr indent="-285750" lvl="0" marL="285750" marR="0" rtl="0" algn="l">
              <a:spcBef>
                <a:spcPts val="0"/>
              </a:spcBef>
              <a:spcAft>
                <a:spcPts val="0"/>
              </a:spcAft>
              <a:buClr>
                <a:srgbClr val="1A8109"/>
              </a:buClr>
              <a:buSzPts val="1800"/>
              <a:buFont typeface="Arial"/>
              <a:buChar char="•"/>
            </a:pPr>
            <a:r>
              <a:rPr lang="en-US" sz="1800">
                <a:latin typeface="Times New Roman"/>
                <a:ea typeface="Times New Roman"/>
                <a:cs typeface="Times New Roman"/>
                <a:sym typeface="Times New Roman"/>
              </a:rPr>
              <a:t>Submerging 332 yeast species into xylose-rich mediums, researchers observed whether species that are genetically optimized for the consumption of xylose are more likely to actually consume it.  </a:t>
            </a:r>
            <a:endParaRPr/>
          </a:p>
        </p:txBody>
      </p:sp>
      <p:sp>
        <p:nvSpPr>
          <p:cNvPr id="79" name="Google Shape;79;p13"/>
          <p:cNvSpPr/>
          <p:nvPr/>
        </p:nvSpPr>
        <p:spPr>
          <a:xfrm>
            <a:off x="566350" y="3811578"/>
            <a:ext cx="11059200" cy="12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Results</a:t>
            </a:r>
            <a:endParaRPr/>
          </a:p>
          <a:p>
            <a:pPr indent="-285750" lvl="0" marL="285750" marR="0" rtl="0" algn="l">
              <a:spcBef>
                <a:spcPts val="0"/>
              </a:spcBef>
              <a:spcAft>
                <a:spcPts val="0"/>
              </a:spcAft>
              <a:buClr>
                <a:srgbClr val="1A8109"/>
              </a:buClr>
              <a:buSzPts val="1800"/>
              <a:buFont typeface="Arial"/>
              <a:buChar char="•"/>
            </a:pPr>
            <a:r>
              <a:rPr lang="en-US" sz="1800">
                <a:latin typeface="Times New Roman"/>
                <a:ea typeface="Times New Roman"/>
                <a:cs typeface="Times New Roman"/>
                <a:sym typeface="Times New Roman"/>
              </a:rPr>
              <a:t>Results indicate the baseline requirement for xylose fermentation is the presence of the necessary enzymatic pathway containing </a:t>
            </a:r>
            <a:r>
              <a:rPr i="1" lang="en-US" sz="1800">
                <a:latin typeface="Times New Roman"/>
                <a:ea typeface="Times New Roman"/>
                <a:cs typeface="Times New Roman"/>
                <a:sym typeface="Times New Roman"/>
              </a:rPr>
              <a:t>XYL1</a:t>
            </a:r>
            <a:r>
              <a:rPr lang="en-US" sz="1800">
                <a:latin typeface="Times New Roman"/>
                <a:ea typeface="Times New Roman"/>
                <a:cs typeface="Times New Roman"/>
                <a:sym typeface="Times New Roman"/>
              </a:rPr>
              <a:t>, </a:t>
            </a:r>
            <a:r>
              <a:rPr i="1" lang="en-US" sz="1800">
                <a:latin typeface="Times New Roman"/>
                <a:ea typeface="Times New Roman"/>
                <a:cs typeface="Times New Roman"/>
                <a:sym typeface="Times New Roman"/>
              </a:rPr>
              <a:t>XYL2</a:t>
            </a:r>
            <a:r>
              <a:rPr lang="en-US" sz="1800">
                <a:latin typeface="Times New Roman"/>
                <a:ea typeface="Times New Roman"/>
                <a:cs typeface="Times New Roman"/>
                <a:sym typeface="Times New Roman"/>
              </a:rPr>
              <a:t> and </a:t>
            </a:r>
            <a:r>
              <a:rPr i="1" lang="en-US" sz="1800">
                <a:latin typeface="Times New Roman"/>
                <a:ea typeface="Times New Roman"/>
                <a:cs typeface="Times New Roman"/>
                <a:sym typeface="Times New Roman"/>
              </a:rPr>
              <a:t>XYL3 </a:t>
            </a:r>
            <a:r>
              <a:rPr lang="en-US" sz="1800">
                <a:latin typeface="Times New Roman"/>
                <a:ea typeface="Times New Roman"/>
                <a:cs typeface="Times New Roman"/>
                <a:sym typeface="Times New Roman"/>
              </a:rPr>
              <a:t>genes. Overall, yeasts with multiple copies of </a:t>
            </a:r>
            <a:r>
              <a:rPr i="1" lang="en-US" sz="1800">
                <a:latin typeface="Times New Roman"/>
                <a:ea typeface="Times New Roman"/>
                <a:cs typeface="Times New Roman"/>
                <a:sym typeface="Times New Roman"/>
              </a:rPr>
              <a:t>XYL1</a:t>
            </a:r>
            <a:r>
              <a:rPr lang="en-US" sz="1800">
                <a:latin typeface="Times New Roman"/>
                <a:ea typeface="Times New Roman"/>
                <a:cs typeface="Times New Roman"/>
                <a:sym typeface="Times New Roman"/>
              </a:rPr>
              <a:t> and highly optimized </a:t>
            </a:r>
            <a:r>
              <a:rPr i="1" lang="en-US" sz="1800">
                <a:latin typeface="Times New Roman"/>
                <a:ea typeface="Times New Roman"/>
                <a:cs typeface="Times New Roman"/>
                <a:sym typeface="Times New Roman"/>
              </a:rPr>
              <a:t>XYL2</a:t>
            </a:r>
            <a:r>
              <a:rPr lang="en-US" sz="1800">
                <a:latin typeface="Times New Roman"/>
                <a:ea typeface="Times New Roman"/>
                <a:cs typeface="Times New Roman"/>
                <a:sym typeface="Times New Roman"/>
              </a:rPr>
              <a:t> and </a:t>
            </a:r>
            <a:r>
              <a:rPr i="1" lang="en-US" sz="1800">
                <a:latin typeface="Times New Roman"/>
                <a:ea typeface="Times New Roman"/>
                <a:cs typeface="Times New Roman"/>
                <a:sym typeface="Times New Roman"/>
              </a:rPr>
              <a:t>XYL3</a:t>
            </a:r>
            <a:r>
              <a:rPr lang="en-US" sz="1800">
                <a:latin typeface="Times New Roman"/>
                <a:ea typeface="Times New Roman"/>
                <a:cs typeface="Times New Roman"/>
                <a:sym typeface="Times New Roman"/>
              </a:rPr>
              <a:t> genes can help predict whether the yeast species will consume xylose. </a:t>
            </a:r>
            <a:endParaRPr/>
          </a:p>
        </p:txBody>
      </p:sp>
      <p:sp>
        <p:nvSpPr>
          <p:cNvPr id="80" name="Google Shape;80;p13"/>
          <p:cNvSpPr txBox="1"/>
          <p:nvPr/>
        </p:nvSpPr>
        <p:spPr>
          <a:xfrm>
            <a:off x="503053" y="4965310"/>
            <a:ext cx="11059200" cy="1000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1" lang="en-US" sz="1800">
                <a:solidFill>
                  <a:srgbClr val="39738A"/>
                </a:solidFill>
                <a:latin typeface="Times New Roman"/>
                <a:ea typeface="Times New Roman"/>
                <a:cs typeface="Times New Roman"/>
                <a:sym typeface="Times New Roman"/>
              </a:rPr>
              <a:t>Significance/Impacts</a:t>
            </a:r>
            <a:endParaRPr/>
          </a:p>
          <a:p>
            <a:pPr indent="-342900" lvl="0" marL="457200" rtl="0" algn="l">
              <a:spcBef>
                <a:spcPts val="600"/>
              </a:spcBef>
              <a:spcAft>
                <a:spcPts val="0"/>
              </a:spcAft>
              <a:buClr>
                <a:srgbClr val="1A8109"/>
              </a:buClr>
              <a:buSzPts val="1800"/>
              <a:buFont typeface="Times New Roman"/>
              <a:buChar char="•"/>
            </a:pPr>
            <a:r>
              <a:rPr lang="en-US" sz="1800">
                <a:highlight>
                  <a:srgbClr val="FFFFFF"/>
                </a:highlight>
                <a:latin typeface="Times New Roman"/>
                <a:ea typeface="Times New Roman"/>
                <a:cs typeface="Times New Roman"/>
                <a:sym typeface="Times New Roman"/>
              </a:rPr>
              <a:t>Using this predictive power of codon optimization, scientists could engineer yeasts already established within the industry to contain the genes needed to ferment xylose. </a:t>
            </a:r>
            <a:endParaRPr sz="1800">
              <a:latin typeface="Times New Roman"/>
              <a:ea typeface="Times New Roman"/>
              <a:cs typeface="Times New Roman"/>
              <a:sym typeface="Times New Roman"/>
            </a:endParaRPr>
          </a:p>
        </p:txBody>
      </p:sp>
      <p:sp>
        <p:nvSpPr>
          <p:cNvPr id="81" name="Google Shape;81;p13"/>
          <p:cNvSpPr txBox="1"/>
          <p:nvPr/>
        </p:nvSpPr>
        <p:spPr>
          <a:xfrm>
            <a:off x="450172" y="257066"/>
            <a:ext cx="1415772"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Times New Roman"/>
                <a:ea typeface="Times New Roman"/>
                <a:cs typeface="Times New Roman"/>
                <a:sym typeface="Times New Roman"/>
              </a:rPr>
              <a:t>BRC logo here</a:t>
            </a:r>
            <a:endParaRPr/>
          </a:p>
        </p:txBody>
      </p:sp>
      <p:sp>
        <p:nvSpPr>
          <p:cNvPr id="82" name="Google Shape;82;p13"/>
          <p:cNvSpPr txBox="1"/>
          <p:nvPr/>
        </p:nvSpPr>
        <p:spPr>
          <a:xfrm>
            <a:off x="566378" y="6004399"/>
            <a:ext cx="10409400" cy="400200"/>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latin typeface="Times New Roman"/>
                <a:ea typeface="Times New Roman"/>
                <a:cs typeface="Times New Roman"/>
                <a:sym typeface="Times New Roman"/>
              </a:rPr>
              <a:t>Nalabothu, R. et al., </a:t>
            </a:r>
            <a:r>
              <a:rPr lang="en-US" sz="1000" u="sng">
                <a:solidFill>
                  <a:schemeClr val="hlink"/>
                </a:solidFill>
                <a:latin typeface="Times New Roman"/>
                <a:ea typeface="Times New Roman"/>
                <a:cs typeface="Times New Roman"/>
                <a:sym typeface="Times New Roman"/>
                <a:hlinkClick r:id="rId3"/>
              </a:rPr>
              <a:t>Codon optimization improves the prediction of xylose m</a:t>
            </a:r>
            <a:r>
              <a:rPr lang="en-US" sz="1000" u="sng">
                <a:solidFill>
                  <a:schemeClr val="hlink"/>
                </a:solidFill>
                <a:latin typeface="Times New Roman"/>
                <a:ea typeface="Times New Roman"/>
                <a:cs typeface="Times New Roman"/>
                <a:sym typeface="Times New Roman"/>
                <a:hlinkClick r:id="rId4"/>
              </a:rPr>
              <a:t>etabolism</a:t>
            </a:r>
            <a:r>
              <a:rPr lang="en-US" sz="1000" u="sng">
                <a:solidFill>
                  <a:schemeClr val="hlink"/>
                </a:solidFill>
                <a:latin typeface="Times New Roman"/>
                <a:ea typeface="Times New Roman"/>
                <a:cs typeface="Times New Roman"/>
                <a:sym typeface="Times New Roman"/>
                <a:hlinkClick r:id="rId5"/>
              </a:rPr>
              <a:t> from gene content in budding yeasts</a:t>
            </a:r>
            <a:r>
              <a:rPr lang="en-US" sz="1000">
                <a:latin typeface="Times New Roman"/>
                <a:ea typeface="Times New Roman"/>
                <a:cs typeface="Times New Roman"/>
                <a:sym typeface="Times New Roman"/>
              </a:rPr>
              <a:t>, </a:t>
            </a:r>
            <a:r>
              <a:rPr i="1" lang="en-US" sz="1000">
                <a:latin typeface="Times New Roman"/>
                <a:ea typeface="Times New Roman"/>
                <a:cs typeface="Times New Roman"/>
                <a:sym typeface="Times New Roman"/>
              </a:rPr>
              <a:t>Molecular Biology and Evolution</a:t>
            </a:r>
            <a:r>
              <a:rPr lang="en-US" sz="1000">
                <a:latin typeface="Times New Roman"/>
                <a:ea typeface="Times New Roman"/>
                <a:cs typeface="Times New Roman"/>
                <a:sym typeface="Times New Roman"/>
              </a:rPr>
              <a:t>, </a:t>
            </a:r>
            <a:r>
              <a:rPr b="1" lang="en-US" sz="1000">
                <a:latin typeface="Times New Roman"/>
                <a:ea typeface="Times New Roman"/>
                <a:cs typeface="Times New Roman"/>
                <a:sym typeface="Times New Roman"/>
              </a:rPr>
              <a:t>40</a:t>
            </a:r>
            <a:r>
              <a:rPr lang="en-US" sz="1000">
                <a:latin typeface="Times New Roman"/>
                <a:ea typeface="Times New Roman"/>
                <a:cs typeface="Times New Roman"/>
                <a:sym typeface="Times New Roman"/>
              </a:rPr>
              <a:t>, msad111 (2023) [DOI:</a:t>
            </a:r>
            <a:r>
              <a:rPr lang="en-US" sz="1000" u="sng">
                <a:solidFill>
                  <a:schemeClr val="hlink"/>
                </a:solidFill>
                <a:latin typeface="Times New Roman"/>
                <a:ea typeface="Times New Roman"/>
                <a:cs typeface="Times New Roman"/>
                <a:sym typeface="Times New Roman"/>
                <a:hlinkClick r:id="rId6"/>
              </a:rPr>
              <a:t>10.1093/molbev/msad111</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83" name="Google Shape;83;p13"/>
          <p:cNvPicPr preferRelativeResize="0"/>
          <p:nvPr/>
        </p:nvPicPr>
        <p:blipFill rotWithShape="1">
          <a:blip r:embed="rId7">
            <a:alphaModFix/>
          </a:blip>
          <a:srcRect b="0" l="0" r="0" t="0"/>
          <a:stretch/>
        </p:blipFill>
        <p:spPr>
          <a:xfrm>
            <a:off x="205639" y="146428"/>
            <a:ext cx="2087891" cy="923330"/>
          </a:xfrm>
          <a:prstGeom prst="rect">
            <a:avLst/>
          </a:prstGeom>
          <a:noFill/>
          <a:ln>
            <a:noFill/>
          </a:ln>
        </p:spPr>
      </p:pic>
      <p:sp>
        <p:nvSpPr>
          <p:cNvPr id="84" name="Google Shape;84;p13"/>
          <p:cNvSpPr txBox="1"/>
          <p:nvPr/>
        </p:nvSpPr>
        <p:spPr>
          <a:xfrm>
            <a:off x="8110175" y="3388800"/>
            <a:ext cx="3372600" cy="554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000">
                <a:solidFill>
                  <a:schemeClr val="dk1"/>
                </a:solidFill>
                <a:latin typeface="Times New Roman"/>
                <a:ea typeface="Times New Roman"/>
                <a:cs typeface="Times New Roman"/>
                <a:sym typeface="Times New Roman"/>
              </a:rPr>
              <a:t>Budding yeasts asexually reproduce by separating from or “budding” off of the parent yeast. This study looked at 332 budding yeast species.</a:t>
            </a:r>
            <a:endParaRPr i="1" sz="1000">
              <a:solidFill>
                <a:schemeClr val="dk1"/>
              </a:solidFill>
              <a:latin typeface="Times New Roman"/>
              <a:ea typeface="Times New Roman"/>
              <a:cs typeface="Times New Roman"/>
              <a:sym typeface="Times New Roman"/>
            </a:endParaRPr>
          </a:p>
        </p:txBody>
      </p:sp>
      <p:pic>
        <p:nvPicPr>
          <p:cNvPr id="85" name="Google Shape;85;p13"/>
          <p:cNvPicPr preferRelativeResize="0"/>
          <p:nvPr/>
        </p:nvPicPr>
        <p:blipFill>
          <a:blip r:embed="rId8">
            <a:alphaModFix/>
          </a:blip>
          <a:stretch>
            <a:fillRect/>
          </a:stretch>
        </p:blipFill>
        <p:spPr>
          <a:xfrm>
            <a:off x="8157249" y="1578849"/>
            <a:ext cx="3372550" cy="18099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