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doi.org/10.3389/fbioe.2023.1197175" TargetMode="External"/><Relationship Id="rId4" Type="http://schemas.openxmlformats.org/officeDocument/2006/relationships/image" Target="../media/image13.png"/><Relationship Id="rId5"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nvSpPr>
        <p:spPr>
          <a:xfrm>
            <a:off x="2493675" y="110925"/>
            <a:ext cx="87105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rgbClr val="39738A"/>
                </a:solidFill>
                <a:latin typeface="Times New Roman"/>
                <a:ea typeface="Times New Roman"/>
                <a:cs typeface="Times New Roman"/>
                <a:sym typeface="Times New Roman"/>
              </a:rPr>
              <a:t>Metagenome study suggests common model of microbial community organization</a:t>
            </a:r>
            <a:endParaRPr sz="3600">
              <a:solidFill>
                <a:srgbClr val="39738A"/>
              </a:solidFill>
              <a:latin typeface="Times New Roman"/>
              <a:ea typeface="Times New Roman"/>
              <a:cs typeface="Times New Roman"/>
              <a:sym typeface="Times New Roman"/>
            </a:endParaRPr>
          </a:p>
        </p:txBody>
      </p:sp>
      <p:sp>
        <p:nvSpPr>
          <p:cNvPr id="78" name="Google Shape;78;p13"/>
          <p:cNvSpPr/>
          <p:nvPr/>
        </p:nvSpPr>
        <p:spPr>
          <a:xfrm>
            <a:off x="439150" y="1431650"/>
            <a:ext cx="7552200" cy="1148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311150" lvl="0" marL="457200" rtl="0" algn="l">
              <a:spcBef>
                <a:spcPts val="0"/>
              </a:spcBef>
              <a:spcAft>
                <a:spcPts val="0"/>
              </a:spcAft>
              <a:buClr>
                <a:srgbClr val="1A8109"/>
              </a:buClr>
              <a:buSzPts val="1300"/>
              <a:buChar char="•"/>
            </a:pPr>
            <a:r>
              <a:rPr lang="en-US" sz="1300">
                <a:latin typeface="Times New Roman"/>
                <a:ea typeface="Times New Roman"/>
                <a:cs typeface="Times New Roman"/>
                <a:sym typeface="Times New Roman"/>
              </a:rPr>
              <a:t>Liquid residue from agroindustrial processes are a promising source of valuable chemicals, but it is unclear how to use microbial communities to produce specific products from different residues. Here researchers compared microbial communities started from the same inoculum source and enriched in multiple residues to identify unique and common members. </a:t>
            </a:r>
            <a:endParaRPr sz="1300">
              <a:latin typeface="Times New Roman"/>
              <a:ea typeface="Times New Roman"/>
              <a:cs typeface="Times New Roman"/>
              <a:sym typeface="Times New Roman"/>
            </a:endParaRPr>
          </a:p>
        </p:txBody>
      </p:sp>
      <p:sp>
        <p:nvSpPr>
          <p:cNvPr id="79" name="Google Shape;79;p13"/>
          <p:cNvSpPr/>
          <p:nvPr/>
        </p:nvSpPr>
        <p:spPr>
          <a:xfrm>
            <a:off x="439150" y="2579625"/>
            <a:ext cx="7552200" cy="1526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Researchers fed anaerobic bioreactors one of several agroindustrial residues and inoculated them with a microbial community from an acid-phase </a:t>
            </a:r>
            <a:r>
              <a:rPr lang="en-US" sz="1300">
                <a:latin typeface="Times New Roman"/>
                <a:ea typeface="Times New Roman"/>
                <a:cs typeface="Times New Roman"/>
                <a:sym typeface="Times New Roman"/>
              </a:rPr>
              <a:t>digester</a:t>
            </a:r>
            <a:r>
              <a:rPr lang="en-US" sz="1300">
                <a:latin typeface="Times New Roman"/>
                <a:ea typeface="Times New Roman"/>
                <a:cs typeface="Times New Roman"/>
                <a:sym typeface="Times New Roman"/>
              </a:rPr>
              <a:t> at a wastewater treatment plant. Researchers then identified metagenome-assembled genomes (MAGs) from microbial communities in each bioreactor. To determine if the ecological model was consistent among residues,</a:t>
            </a:r>
            <a:r>
              <a:rPr lang="en-US" sz="1300">
                <a:latin typeface="Times New Roman"/>
                <a:ea typeface="Times New Roman"/>
                <a:cs typeface="Times New Roman"/>
                <a:sym typeface="Times New Roman"/>
              </a:rPr>
              <a:t> </a:t>
            </a:r>
            <a:r>
              <a:rPr lang="en-US" sz="1300">
                <a:latin typeface="Times New Roman"/>
                <a:ea typeface="Times New Roman"/>
                <a:cs typeface="Times New Roman"/>
                <a:sym typeface="Times New Roman"/>
              </a:rPr>
              <a:t>they used a machine learning algorithm to classify MAGs into three groups: fermenting carbohydrates into intermediate products, using intermediates to produce medium chain fatty acids (MCFAs), and producing MCFAs directly.</a:t>
            </a:r>
            <a:endParaRPr sz="1300"/>
          </a:p>
        </p:txBody>
      </p:sp>
      <p:sp>
        <p:nvSpPr>
          <p:cNvPr id="80" name="Google Shape;80;p13"/>
          <p:cNvSpPr/>
          <p:nvPr/>
        </p:nvSpPr>
        <p:spPr>
          <a:xfrm>
            <a:off x="439150" y="4106025"/>
            <a:ext cx="11172300" cy="9825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Analysis of 217 non-redundant MAGs revealed common biological functions among microbial communities in different bioreactors. While different </a:t>
            </a:r>
            <a:r>
              <a:rPr lang="en-US" sz="1300">
                <a:latin typeface="Times New Roman"/>
                <a:ea typeface="Times New Roman"/>
                <a:cs typeface="Times New Roman"/>
                <a:sym typeface="Times New Roman"/>
              </a:rPr>
              <a:t>microorganisms</a:t>
            </a:r>
            <a:r>
              <a:rPr lang="en-US" sz="1300">
                <a:latin typeface="Times New Roman"/>
                <a:ea typeface="Times New Roman"/>
                <a:cs typeface="Times New Roman"/>
                <a:sym typeface="Times New Roman"/>
              </a:rPr>
              <a:t> were enriched depending on the agroindustrial residue tested, results supported the conclusion that the microbial ecology model tested was appropriate to explain the chemical production potential from all agricultural residues.</a:t>
            </a:r>
            <a:endParaRPr sz="1300"/>
          </a:p>
        </p:txBody>
      </p:sp>
      <p:sp>
        <p:nvSpPr>
          <p:cNvPr id="81" name="Google Shape;81;p13"/>
          <p:cNvSpPr txBox="1"/>
          <p:nvPr/>
        </p:nvSpPr>
        <p:spPr>
          <a:xfrm>
            <a:off x="439150" y="5088525"/>
            <a:ext cx="11172300" cy="76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The study demonstrates the potential of microbial communities to produce chemicals from agroindustrial residues, converting organic waste into useful products and contributing to sustainable circular economy. </a:t>
            </a:r>
            <a:r>
              <a:rPr lang="en-US" sz="1300">
                <a:solidFill>
                  <a:schemeClr val="dk1"/>
                </a:solidFill>
                <a:latin typeface="Times New Roman"/>
                <a:ea typeface="Times New Roman"/>
                <a:cs typeface="Times New Roman"/>
                <a:sym typeface="Times New Roman"/>
              </a:rPr>
              <a:t>The machine learning tools can be adapted to evaluate other microbial communities in similar reactor settings.</a:t>
            </a:r>
            <a:r>
              <a:rPr lang="en-US" sz="1300">
                <a:latin typeface="Times New Roman"/>
                <a:ea typeface="Times New Roman"/>
                <a:cs typeface="Times New Roman"/>
                <a:sym typeface="Times New Roman"/>
              </a:rPr>
              <a:t> </a:t>
            </a:r>
            <a:endParaRPr sz="1300"/>
          </a:p>
        </p:txBody>
      </p:sp>
      <p:sp>
        <p:nvSpPr>
          <p:cNvPr id="82" name="Google Shape;82;p13"/>
          <p:cNvSpPr txBox="1"/>
          <p:nvPr/>
        </p:nvSpPr>
        <p:spPr>
          <a:xfrm>
            <a:off x="439153" y="5868299"/>
            <a:ext cx="10409400" cy="400200"/>
          </a:xfrm>
          <a:prstGeom prst="rect">
            <a:avLst/>
          </a:prstGeom>
          <a:solidFill>
            <a:srgbClr val="FFFFFF"/>
          </a:solidFill>
          <a:ln>
            <a:noFill/>
          </a:ln>
        </p:spPr>
        <p:txBody>
          <a:bodyPr anchorCtr="0" anchor="t" bIns="45700" lIns="91425" spcFirstLastPara="1" rIns="91425" wrap="square" tIns="45700">
            <a:spAutoFit/>
          </a:bodyPr>
          <a:lstStyle/>
          <a:p>
            <a:pPr indent="0" lvl="0" marL="0" rtl="0" algn="l">
              <a:spcBef>
                <a:spcPts val="0"/>
              </a:spcBef>
              <a:spcAft>
                <a:spcPts val="1000"/>
              </a:spcAft>
              <a:buSzPts val="1100"/>
              <a:buNone/>
            </a:pPr>
            <a:r>
              <a:rPr lang="en-US" sz="1000">
                <a:solidFill>
                  <a:schemeClr val="dk1"/>
                </a:solidFill>
                <a:latin typeface="Times New Roman"/>
                <a:ea typeface="Times New Roman"/>
                <a:cs typeface="Times New Roman"/>
                <a:sym typeface="Times New Roman"/>
              </a:rPr>
              <a:t>Myers, Kevin S., et al. Comparison of metagenomes from fermentation of various agroindustrial residues suggests a common model of community organization. Frontiers in Bioengineering and Biotechnology, </a:t>
            </a:r>
            <a:r>
              <a:rPr b="1" lang="en-US" sz="1000">
                <a:solidFill>
                  <a:schemeClr val="dk1"/>
                </a:solidFill>
                <a:latin typeface="Times New Roman"/>
                <a:ea typeface="Times New Roman"/>
                <a:cs typeface="Times New Roman"/>
                <a:sym typeface="Times New Roman"/>
              </a:rPr>
              <a:t>11</a:t>
            </a:r>
            <a:r>
              <a:rPr lang="en-US" sz="1000">
                <a:solidFill>
                  <a:schemeClr val="dk1"/>
                </a:solidFill>
                <a:latin typeface="Times New Roman"/>
                <a:ea typeface="Times New Roman"/>
                <a:cs typeface="Times New Roman"/>
                <a:sym typeface="Times New Roman"/>
              </a:rPr>
              <a:t>. (2023) [DOI:</a:t>
            </a:r>
            <a:r>
              <a:rPr lang="en-US" sz="1000" u="sng">
                <a:solidFill>
                  <a:srgbClr val="1155CC"/>
                </a:solidFill>
                <a:latin typeface="Times New Roman"/>
                <a:ea typeface="Times New Roman"/>
                <a:cs typeface="Times New Roman"/>
                <a:sym typeface="Times New Roman"/>
                <a:hlinkClick r:id="rId3">
                  <a:extLst>
                    <a:ext uri="{A12FA001-AC4F-418D-AE19-62706E023703}">
                      <ahyp:hlinkClr val="tx"/>
                    </a:ext>
                  </a:extLst>
                </a:hlinkClick>
              </a:rPr>
              <a:t>10.3389/fbioe.2023.1197175</a:t>
            </a:r>
            <a:r>
              <a:rPr lang="en-US" sz="1000">
                <a:solidFill>
                  <a:schemeClr val="dk1"/>
                </a:solidFill>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p:txBody>
      </p:sp>
      <p:pic>
        <p:nvPicPr>
          <p:cNvPr id="83" name="Google Shape;83;p13"/>
          <p:cNvPicPr preferRelativeResize="0"/>
          <p:nvPr/>
        </p:nvPicPr>
        <p:blipFill rotWithShape="1">
          <a:blip r:embed="rId4">
            <a:alphaModFix/>
          </a:blip>
          <a:srcRect b="7927" l="0" r="0" t="7918"/>
          <a:stretch/>
        </p:blipFill>
        <p:spPr>
          <a:xfrm>
            <a:off x="405789" y="187053"/>
            <a:ext cx="2087890" cy="923330"/>
          </a:xfrm>
          <a:prstGeom prst="rect">
            <a:avLst/>
          </a:prstGeom>
          <a:noFill/>
          <a:ln>
            <a:noFill/>
          </a:ln>
        </p:spPr>
      </p:pic>
      <p:pic>
        <p:nvPicPr>
          <p:cNvPr id="84" name="Google Shape;84;p13"/>
          <p:cNvPicPr preferRelativeResize="0"/>
          <p:nvPr/>
        </p:nvPicPr>
        <p:blipFill>
          <a:blip r:embed="rId5">
            <a:alphaModFix/>
          </a:blip>
          <a:stretch>
            <a:fillRect/>
          </a:stretch>
        </p:blipFill>
        <p:spPr>
          <a:xfrm>
            <a:off x="7945100" y="1377050"/>
            <a:ext cx="3737749" cy="2175238"/>
          </a:xfrm>
          <a:prstGeom prst="rect">
            <a:avLst/>
          </a:prstGeom>
          <a:noFill/>
          <a:ln>
            <a:noFill/>
          </a:ln>
        </p:spPr>
      </p:pic>
      <p:sp>
        <p:nvSpPr>
          <p:cNvPr id="85" name="Google Shape;85;p13"/>
          <p:cNvSpPr txBox="1"/>
          <p:nvPr/>
        </p:nvSpPr>
        <p:spPr>
          <a:xfrm>
            <a:off x="8180350" y="3552300"/>
            <a:ext cx="3431100" cy="46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Bioreactors operated with different agroindustrial feedstocks and their contribution to the non-redundant MAG dataset.</a:t>
            </a:r>
            <a:endParaRPr sz="10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