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sp>
        <p:nvSpPr>
          <p:cNvPr id="80" name="Google Shape;80;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descr="Text&#10;&#10;Description automatically generated" id="81" name="Google Shape;81;p14"/>
          <p:cNvPicPr preferRelativeResize="0"/>
          <p:nvPr/>
        </p:nvPicPr>
        <p:blipFill rotWithShape="1">
          <a:blip r:embed="rId2">
            <a:alphaModFix/>
          </a:blip>
          <a:srcRect b="0" l="0" r="0" t="0"/>
          <a:stretch/>
        </p:blipFill>
        <p:spPr>
          <a:xfrm>
            <a:off x="322733" y="6367066"/>
            <a:ext cx="2743200" cy="45562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012927" TargetMode="External"/><Relationship Id="rId4" Type="http://schemas.openxmlformats.org/officeDocument/2006/relationships/hyperlink" Target="https://doi.org/10.1073/pnas.2511892122" TargetMode="External"/><Relationship Id="rId5" Type="http://schemas.openxmlformats.org/officeDocument/2006/relationships/image" Target="../media/image16.png"/><Relationship Id="rId6"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Energy efficient efflux pumps exhibit broader substrate profiles</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7663500" cy="923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Multidrug efflux pumps harness ion gradients to export chemically diverse substrates, driving antibiotic resistance and potentially removing toxins present in lignocellulosic hydrolysates. However, the molecular principles underlying polyspecificity and energy efficiency is poorly understood.   </a:t>
            </a:r>
            <a:endParaRPr sz="1200"/>
          </a:p>
        </p:txBody>
      </p:sp>
      <p:sp>
        <p:nvSpPr>
          <p:cNvPr id="169" name="Google Shape;169;p25"/>
          <p:cNvSpPr/>
          <p:nvPr/>
        </p:nvSpPr>
        <p:spPr>
          <a:xfrm>
            <a:off x="405800" y="2367650"/>
            <a:ext cx="7663500" cy="1142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Scientists used deep mutational scanning across eight diverse substrates and two energy conditions to analyze the NorA efflux pump, a proton-coupled transporter of </a:t>
            </a:r>
            <a:r>
              <a:rPr i="1" lang="en-US" sz="1200">
                <a:latin typeface="Times New Roman"/>
                <a:ea typeface="Times New Roman"/>
                <a:cs typeface="Times New Roman"/>
                <a:sym typeface="Times New Roman"/>
              </a:rPr>
              <a:t>Staphylococcus aureus</a:t>
            </a:r>
            <a:r>
              <a:rPr lang="en-US" sz="1200">
                <a:latin typeface="Times New Roman"/>
                <a:ea typeface="Times New Roman"/>
                <a:cs typeface="Times New Roman"/>
                <a:sym typeface="Times New Roman"/>
              </a:rPr>
              <a:t> that confers resistance to a range of antibiotics and is frequently overexpressed in multidrug resistance infections. They developed multiparametric screens to deconvolute functional effects into distinct elements of fitness: transport, energy efficiency, and stability.</a:t>
            </a:r>
            <a:endParaRPr sz="1200"/>
          </a:p>
        </p:txBody>
      </p:sp>
      <p:sp>
        <p:nvSpPr>
          <p:cNvPr id="170" name="Google Shape;170;p25"/>
          <p:cNvSpPr/>
          <p:nvPr/>
        </p:nvSpPr>
        <p:spPr>
          <a:xfrm>
            <a:off x="439150" y="3510050"/>
            <a:ext cx="7663500" cy="1511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Data revealed that substrate specificity is not confined to the binding site, but arises from a distributed network of residues throughout the protein. Measuring pH-dependent transport efficiency as a proxy for energy coupling revealed a fundamental coupling between energy utilization and substrate breadth: Efficient variants maintain broad specificity, while inefficient variants are narrower. They developed a thermodynamic framework that links energy efficiency to substrate promiscuity. Together the findings establish fundamental principles of transporter polyspecificity and provide a blueprint for understanding, predicting, and engineering substrate selectivity. </a:t>
            </a:r>
            <a:endParaRPr sz="1200"/>
          </a:p>
        </p:txBody>
      </p:sp>
      <p:sp>
        <p:nvSpPr>
          <p:cNvPr id="171" name="Google Shape;171;p25"/>
          <p:cNvSpPr txBox="1"/>
          <p:nvPr/>
        </p:nvSpPr>
        <p:spPr>
          <a:xfrm>
            <a:off x="439150" y="5021625"/>
            <a:ext cx="11059200" cy="738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Engineering membrane transporters to recognize and remove lignocellulosic inhibitors could improve advanced biorefinery productivity. Data generated for this project are being used to train artificial intelligence models to predict which mutations are most likely to be effective.</a:t>
            </a:r>
            <a:endParaRPr sz="1200"/>
          </a:p>
        </p:txBody>
      </p:sp>
      <p:sp>
        <p:nvSpPr>
          <p:cNvPr id="172" name="Google Shape;172;p25"/>
          <p:cNvSpPr txBox="1"/>
          <p:nvPr/>
        </p:nvSpPr>
        <p:spPr>
          <a:xfrm>
            <a:off x="439150" y="5818450"/>
            <a:ext cx="107652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Miller, S. T., Henzler-Wildman, K. A., &amp; Raman, S. </a:t>
            </a:r>
            <a:r>
              <a:rPr lang="en-US" sz="1000" u="sng">
                <a:solidFill>
                  <a:schemeClr val="hlink"/>
                </a:solidFill>
                <a:latin typeface="Times New Roman"/>
                <a:ea typeface="Times New Roman"/>
                <a:cs typeface="Times New Roman"/>
                <a:sym typeface="Times New Roman"/>
                <a:hlinkClick r:id="rId3"/>
              </a:rPr>
              <a:t>Energetic and structural control of polyspecificity in a multidrug transporter</a:t>
            </a:r>
            <a:r>
              <a:rPr lang="en-US" sz="1000">
                <a:latin typeface="Times New Roman"/>
                <a:ea typeface="Times New Roman"/>
                <a:cs typeface="Times New Roman"/>
                <a:sym typeface="Times New Roman"/>
              </a:rPr>
              <a:t>. Proceedings of the National Academy of Sciences, </a:t>
            </a:r>
            <a:r>
              <a:rPr b="1" lang="en-US" sz="1000">
                <a:latin typeface="Times New Roman"/>
                <a:ea typeface="Times New Roman"/>
                <a:cs typeface="Times New Roman"/>
                <a:sym typeface="Times New Roman"/>
              </a:rPr>
              <a:t>122</a:t>
            </a:r>
            <a:r>
              <a:rPr lang="en-US" sz="1000">
                <a:latin typeface="Times New Roman"/>
                <a:ea typeface="Times New Roman"/>
                <a:cs typeface="Times New Roman"/>
                <a:sym typeface="Times New Roman"/>
              </a:rPr>
              <a:t>, e2511892122. (2025). [DOI:</a:t>
            </a:r>
            <a:r>
              <a:rPr lang="en-US" sz="1000" u="sng">
                <a:solidFill>
                  <a:schemeClr val="hlink"/>
                </a:solidFill>
                <a:latin typeface="Times New Roman"/>
                <a:ea typeface="Times New Roman"/>
                <a:cs typeface="Times New Roman"/>
                <a:sym typeface="Times New Roman"/>
                <a:hlinkClick r:id="rId4"/>
              </a:rPr>
              <a:t>10.1073/pnas.2511892122</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3" name="Google Shape;173;p25"/>
          <p:cNvPicPr preferRelativeResize="0"/>
          <p:nvPr/>
        </p:nvPicPr>
        <p:blipFill rotWithShape="1">
          <a:blip r:embed="rId5">
            <a:alphaModFix/>
          </a:blip>
          <a:srcRect b="7927" l="0" r="0" t="7918"/>
          <a:stretch/>
        </p:blipFill>
        <p:spPr>
          <a:xfrm>
            <a:off x="405789" y="187053"/>
            <a:ext cx="2087890" cy="923330"/>
          </a:xfrm>
          <a:prstGeom prst="rect">
            <a:avLst/>
          </a:prstGeom>
          <a:noFill/>
          <a:ln>
            <a:noFill/>
          </a:ln>
        </p:spPr>
      </p:pic>
      <p:pic>
        <p:nvPicPr>
          <p:cNvPr descr="Figure showing specificity importance (deviations from median) of residues at increasing distances from a binding site in a multidrug efflux pump. Box plots reveal highest importance in Shell 1 (0–5 Å), declining outward. Stacked bar charts compare wildtype vs. mutant amino acid compositions within and outside the binding site. A ribbon diagram of the helical transmembrane protein is shown." id="174" name="Google Shape;174;p25" title="pnas_fig2_cropped.jpg"/>
          <p:cNvPicPr preferRelativeResize="0"/>
          <p:nvPr/>
        </p:nvPicPr>
        <p:blipFill rotWithShape="1">
          <a:blip r:embed="rId6">
            <a:alphaModFix/>
          </a:blip>
          <a:srcRect b="2606" l="0" r="0" t="2597"/>
          <a:stretch/>
        </p:blipFill>
        <p:spPr>
          <a:xfrm>
            <a:off x="8278836" y="1567701"/>
            <a:ext cx="3219515" cy="2891650"/>
          </a:xfrm>
          <a:prstGeom prst="rect">
            <a:avLst/>
          </a:prstGeom>
          <a:noFill/>
          <a:ln>
            <a:noFill/>
          </a:ln>
        </p:spPr>
      </p:pic>
      <p:sp>
        <p:nvSpPr>
          <p:cNvPr id="175" name="Google Shape;175;p25"/>
          <p:cNvSpPr txBox="1"/>
          <p:nvPr/>
        </p:nvSpPr>
        <p:spPr>
          <a:xfrm>
            <a:off x="8278825" y="4459350"/>
            <a:ext cx="2925300" cy="73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SI scores by distance from substrate binding site (left). WT and mutant amino acid frequencies of specificity-driving mutations within or outside the binding site.</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