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osti.gov/pages/biblio/1902777-transcriptional-regulation-raffinose-family-oligosaccharides-pathway-sorghum-bicolor-reveals-potential-roles-leaf-sucrose-transport-stem-sucrose-accumulation" TargetMode="External"/><Relationship Id="rId4" Type="http://schemas.openxmlformats.org/officeDocument/2006/relationships/hyperlink" Target="https://www.frontiersin.org/articles/10.3389/fpls.2022.1062264/full" TargetMode="External"/><Relationship Id="rId5" Type="http://schemas.openxmlformats.org/officeDocument/2006/relationships/image" Target="../media/image13.png"/><Relationship Id="rId6"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166305" y="110926"/>
            <a:ext cx="90378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rgbClr val="39738A"/>
              </a:buClr>
              <a:buSzPts val="3600"/>
              <a:buFont typeface="Times New Roman"/>
              <a:buNone/>
            </a:pPr>
            <a:r>
              <a:rPr b="1" i="1" lang="en-US" sz="3600">
                <a:solidFill>
                  <a:srgbClr val="39738A"/>
                </a:solidFill>
                <a:latin typeface="Times New Roman"/>
                <a:ea typeface="Times New Roman"/>
                <a:cs typeface="Times New Roman"/>
                <a:sym typeface="Times New Roman"/>
              </a:rPr>
              <a:t>Raffinose family oligosaccharides support sorghum productivity and resilience</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39153" y="1431653"/>
            <a:ext cx="73899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317500" lvl="0" marL="457200" rtl="0" algn="l">
              <a:spcBef>
                <a:spcPts val="0"/>
              </a:spcBef>
              <a:spcAft>
                <a:spcPts val="0"/>
              </a:spcAft>
              <a:buClr>
                <a:srgbClr val="1A8109"/>
              </a:buClr>
              <a:buSzPts val="1400"/>
              <a:buChar char="•"/>
            </a:pPr>
            <a:r>
              <a:rPr lang="en-US">
                <a:latin typeface="Times New Roman"/>
                <a:ea typeface="Times New Roman"/>
                <a:cs typeface="Times New Roman"/>
                <a:sym typeface="Times New Roman"/>
              </a:rPr>
              <a:t>To understand the role of raffinose family oligosaccharides (RFOs) in energy sorghum and their contribution to productivity and resilience.</a:t>
            </a:r>
            <a:endParaRPr>
              <a:latin typeface="Times New Roman"/>
              <a:ea typeface="Times New Roman"/>
              <a:cs typeface="Times New Roman"/>
              <a:sym typeface="Times New Roman"/>
            </a:endParaRPr>
          </a:p>
        </p:txBody>
      </p:sp>
      <p:sp>
        <p:nvSpPr>
          <p:cNvPr id="79" name="Google Shape;79;p13"/>
          <p:cNvSpPr/>
          <p:nvPr/>
        </p:nvSpPr>
        <p:spPr>
          <a:xfrm>
            <a:off x="405800" y="2204299"/>
            <a:ext cx="7147500" cy="1017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317500" lvl="0" marL="457200" rtl="0" algn="l">
              <a:spcBef>
                <a:spcPts val="0"/>
              </a:spcBef>
              <a:spcAft>
                <a:spcPts val="0"/>
              </a:spcAft>
              <a:buClr>
                <a:srgbClr val="1A8109"/>
              </a:buClr>
              <a:buSzPts val="1400"/>
              <a:buChar char="•"/>
            </a:pPr>
            <a:r>
              <a:rPr lang="en-US">
                <a:latin typeface="Times New Roman"/>
                <a:ea typeface="Times New Roman"/>
                <a:cs typeface="Times New Roman"/>
                <a:sym typeface="Times New Roman"/>
              </a:rPr>
              <a:t>Researchers examined the expression of genes involved in myo-inositol and RFO metabolism in leaves, stems, and roots of three varieties of sorghum over multiple stages of plant growth and development. </a:t>
            </a:r>
            <a:endParaRPr>
              <a:latin typeface="Times New Roman"/>
              <a:ea typeface="Times New Roman"/>
              <a:cs typeface="Times New Roman"/>
              <a:sym typeface="Times New Roman"/>
            </a:endParaRPr>
          </a:p>
        </p:txBody>
      </p:sp>
      <p:sp>
        <p:nvSpPr>
          <p:cNvPr id="80" name="Google Shape;80;p13"/>
          <p:cNvSpPr/>
          <p:nvPr/>
        </p:nvSpPr>
        <p:spPr>
          <a:xfrm>
            <a:off x="439150" y="3145650"/>
            <a:ext cx="7945500" cy="1139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317500" lvl="0" marL="457200" rtl="0" algn="l">
              <a:spcBef>
                <a:spcPts val="0"/>
              </a:spcBef>
              <a:spcAft>
                <a:spcPts val="0"/>
              </a:spcAft>
              <a:buSzPts val="1400"/>
              <a:buFont typeface="Times New Roman"/>
              <a:buChar char="•"/>
            </a:pPr>
            <a:r>
              <a:rPr lang="en-US">
                <a:latin typeface="Times New Roman"/>
                <a:ea typeface="Times New Roman"/>
                <a:cs typeface="Times New Roman"/>
                <a:sym typeface="Times New Roman"/>
              </a:rPr>
              <a:t>Genes involved in RFO biosynthesis (SbMIPS1, SbInsPase, SbGolS1, SbRS) were more highly expressed in leaves compared to stems and roots, with peak expression early in the morning in leaves. SbGolS, SbRS, SbAGA1 and SbAGA2 were also expressed at high levels in the leaf collar and leaf </a:t>
            </a:r>
            <a:endParaRPr>
              <a:latin typeface="Times New Roman"/>
              <a:ea typeface="Times New Roman"/>
              <a:cs typeface="Times New Roman"/>
              <a:sym typeface="Times New Roman"/>
            </a:endParaRPr>
          </a:p>
        </p:txBody>
      </p:sp>
      <p:sp>
        <p:nvSpPr>
          <p:cNvPr id="81" name="Google Shape;81;p13"/>
          <p:cNvSpPr txBox="1"/>
          <p:nvPr/>
        </p:nvSpPr>
        <p:spPr>
          <a:xfrm>
            <a:off x="439153" y="4917760"/>
            <a:ext cx="11059200" cy="800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317500" lvl="0" marL="457200" rtl="0" algn="l">
              <a:spcBef>
                <a:spcPts val="0"/>
              </a:spcBef>
              <a:spcAft>
                <a:spcPts val="0"/>
              </a:spcAft>
              <a:buClr>
                <a:srgbClr val="1A8109"/>
              </a:buClr>
              <a:buSzPts val="1400"/>
              <a:buChar char="•"/>
            </a:pPr>
            <a:r>
              <a:rPr lang="en-US">
                <a:latin typeface="Times New Roman"/>
                <a:ea typeface="Times New Roman"/>
                <a:cs typeface="Times New Roman"/>
                <a:sym typeface="Times New Roman"/>
              </a:rPr>
              <a:t>Understanding the mechanisms that control RFOs could enable scientists to engineer more robust crops to withstand stressors made worse by climate change and pack more easily-fermentable sugars into the stem.</a:t>
            </a:r>
            <a:endParaRPr>
              <a:latin typeface="Times New Roman"/>
              <a:ea typeface="Times New Roman"/>
              <a:cs typeface="Times New Roman"/>
              <a:sym typeface="Times New Roman"/>
            </a:endParaRPr>
          </a:p>
        </p:txBody>
      </p:sp>
      <p:sp>
        <p:nvSpPr>
          <p:cNvPr id="82" name="Google Shape;82;p13"/>
          <p:cNvSpPr txBox="1"/>
          <p:nvPr/>
        </p:nvSpPr>
        <p:spPr>
          <a:xfrm>
            <a:off x="439153" y="5810499"/>
            <a:ext cx="10409400" cy="4002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1000">
                <a:solidFill>
                  <a:schemeClr val="dk1"/>
                </a:solidFill>
                <a:latin typeface="Times New Roman"/>
                <a:ea typeface="Times New Roman"/>
                <a:cs typeface="Times New Roman"/>
                <a:sym typeface="Times New Roman"/>
              </a:rPr>
              <a:t>McKinley, Brian A. et al. </a:t>
            </a:r>
            <a:r>
              <a:rPr lang="en-US" sz="1000" u="sng">
                <a:solidFill>
                  <a:schemeClr val="hlink"/>
                </a:solidFill>
                <a:latin typeface="Times New Roman"/>
                <a:ea typeface="Times New Roman"/>
                <a:cs typeface="Times New Roman"/>
                <a:sym typeface="Times New Roman"/>
                <a:hlinkClick r:id="rId3"/>
              </a:rPr>
              <a:t>Transcriptional regulation of the raffinose family oligosaccharides pathway in Sorghum bicolor reveals potential roles in leaf sucrose transport and stem sucrose accumulation</a:t>
            </a:r>
            <a:r>
              <a:rPr lang="en-US" sz="1000">
                <a:solidFill>
                  <a:schemeClr val="dk1"/>
                </a:solidFill>
                <a:latin typeface="Times New Roman"/>
                <a:ea typeface="Times New Roman"/>
                <a:cs typeface="Times New Roman"/>
                <a:sym typeface="Times New Roman"/>
              </a:rPr>
              <a:t>. Frontiers in Plant Science 13 (2022) [DOI: </a:t>
            </a:r>
            <a:r>
              <a:rPr lang="en-US" sz="1000" u="sng">
                <a:solidFill>
                  <a:schemeClr val="hlink"/>
                </a:solidFill>
                <a:latin typeface="Times New Roman"/>
                <a:ea typeface="Times New Roman"/>
                <a:cs typeface="Times New Roman"/>
                <a:sym typeface="Times New Roman"/>
                <a:hlinkClick r:id="rId4"/>
              </a:rPr>
              <a:t>10.3389/fpls.2022.1062264</a:t>
            </a:r>
            <a:r>
              <a:rPr lang="en-US" sz="1000">
                <a:solidFill>
                  <a:schemeClr val="dk1"/>
                </a:solidFill>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pic>
        <p:nvPicPr>
          <p:cNvPr id="84" name="Google Shape;84;p13"/>
          <p:cNvPicPr preferRelativeResize="0"/>
          <p:nvPr/>
        </p:nvPicPr>
        <p:blipFill>
          <a:blip r:embed="rId6">
            <a:alphaModFix/>
          </a:blip>
          <a:stretch>
            <a:fillRect/>
          </a:stretch>
        </p:blipFill>
        <p:spPr>
          <a:xfrm>
            <a:off x="8581175" y="1507725"/>
            <a:ext cx="2982300" cy="2143225"/>
          </a:xfrm>
          <a:prstGeom prst="rect">
            <a:avLst/>
          </a:prstGeom>
          <a:noFill/>
          <a:ln>
            <a:noFill/>
          </a:ln>
        </p:spPr>
      </p:pic>
      <p:sp>
        <p:nvSpPr>
          <p:cNvPr id="85" name="Google Shape;85;p13"/>
          <p:cNvSpPr txBox="1"/>
          <p:nvPr/>
        </p:nvSpPr>
        <p:spPr>
          <a:xfrm>
            <a:off x="8511775" y="3631400"/>
            <a:ext cx="3051600" cy="28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Harvesting energy sorghum in Texas.</a:t>
            </a:r>
            <a:endParaRPr sz="1000">
              <a:solidFill>
                <a:schemeClr val="dk1"/>
              </a:solidFill>
              <a:latin typeface="Times New Roman"/>
              <a:ea typeface="Times New Roman"/>
              <a:cs typeface="Times New Roman"/>
              <a:sym typeface="Times New Roman"/>
            </a:endParaRPr>
          </a:p>
        </p:txBody>
      </p:sp>
      <p:sp>
        <p:nvSpPr>
          <p:cNvPr id="86" name="Google Shape;86;p13"/>
          <p:cNvSpPr txBox="1"/>
          <p:nvPr/>
        </p:nvSpPr>
        <p:spPr>
          <a:xfrm>
            <a:off x="913675" y="4040950"/>
            <a:ext cx="10649700" cy="80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solidFill>
                  <a:schemeClr val="dk1"/>
                </a:solidFill>
                <a:latin typeface="Times New Roman"/>
                <a:ea typeface="Times New Roman"/>
                <a:cs typeface="Times New Roman"/>
                <a:sym typeface="Times New Roman"/>
              </a:rPr>
              <a:t>sheath. In leaf blades, genes involved in myo-inositol biosynthesis (SbMIPS1, SbInsPase) were expressed in bundle sheath cells, whereas genes involved in galactinol and raffinose synthesis (SbGolS1, SbRS) were expressed in mesophyll cells. Results suggest raffinose synthesized from sucrose and galactinol in mesophyll cells diffuses into vascular bundles where hydrolysis releases sucrose for long distance phloem transport.</a:t>
            </a:r>
            <a:endParaRPr sz="2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