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8" name="Google Shape;18;p2"/>
          <p:cNvPicPr preferRelativeResize="0"/>
          <p:nvPr/>
        </p:nvPicPr>
        <p:blipFill rotWithShape="1">
          <a:blip r:embed="rId2">
            <a:alphaModFix/>
          </a:blip>
          <a:srcRect b="0" l="0" r="0" t="0"/>
          <a:stretch/>
        </p:blipFill>
        <p:spPr>
          <a:xfrm>
            <a:off x="0" y="6356350"/>
            <a:ext cx="12192000" cy="508000"/>
          </a:xfrm>
          <a:prstGeom prst="rect">
            <a:avLst/>
          </a:prstGeom>
          <a:noFill/>
          <a:ln>
            <a:noFill/>
          </a:ln>
        </p:spPr>
      </p:pic>
      <p:sp>
        <p:nvSpPr>
          <p:cNvPr id="19" name="Google Shape;19;p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5" name="Google Shape;65;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6" name="Google Shape;66;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0" name="Google Shape;70;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1" name="Google Shape;71;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2" name="Google Shape;22;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7" name="Google Shape;27;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8" name="Google Shape;28;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3" name="Google Shape;33;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4" name="Google Shape;34;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 name="Shape 35"/>
        <p:cNvGrpSpPr/>
        <p:nvPr/>
      </p:nvGrpSpPr>
      <p:grpSpPr>
        <a:xfrm>
          <a:off x="0" y="0"/>
          <a:ext cx="0" cy="0"/>
          <a:chOff x="0" y="0"/>
          <a:chExt cx="0" cy="0"/>
        </a:xfrm>
      </p:grpSpPr>
      <p:sp>
        <p:nvSpPr>
          <p:cNvPr id="36" name="Google Shape;36;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 name="Google Shape;38;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0" name="Google Shape;40;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1" name="Google Shape;41;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2" name="Google Shape;42;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5" name="Google Shape;45;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6" name="Google Shape;46;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pic>
        <p:nvPicPr>
          <p:cNvPr id="48" name="Google Shape;48;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9" name="Google Shape;49;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4" name="Google Shape;54;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5" name="Google Shape;55;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0"/>
          <p:cNvSpPr/>
          <p:nvPr>
            <p:ph idx="2" type="pic"/>
          </p:nvPr>
        </p:nvSpPr>
        <p:spPr>
          <a:xfrm>
            <a:off x="5183188" y="987425"/>
            <a:ext cx="6172200" cy="4873625"/>
          </a:xfrm>
          <a:prstGeom prst="rect">
            <a:avLst/>
          </a:prstGeom>
          <a:noFill/>
          <a:ln>
            <a:noFill/>
          </a:ln>
        </p:spPr>
      </p:sp>
      <p:sp>
        <p:nvSpPr>
          <p:cNvPr id="59" name="Google Shape;59;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0" name="Google Shape;60;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1" name="Google Shape;61;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pages/biblio/1993639-soil-pore-structure-encountered-roots-affects-plantderived-carbon-inputs-fate" TargetMode="External"/><Relationship Id="rId4" Type="http://schemas.openxmlformats.org/officeDocument/2006/relationships/hyperlink" Target="https://doi.org/10.1111/nph.19159" TargetMode="External"/><Relationship Id="rId5" Type="http://schemas.openxmlformats.org/officeDocument/2006/relationships/image" Target="../media/image2.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3"/>
          <p:cNvSpPr txBox="1"/>
          <p:nvPr>
            <p:ph type="title"/>
          </p:nvPr>
        </p:nvSpPr>
        <p:spPr>
          <a:xfrm>
            <a:off x="2293530" y="157176"/>
            <a:ext cx="9037828" cy="1320727"/>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39738A"/>
              </a:buClr>
              <a:buSzPts val="3600"/>
              <a:buFont typeface="Times New Roman"/>
              <a:buNone/>
            </a:pPr>
            <a:r>
              <a:rPr b="1" i="1" lang="en-US" sz="3600">
                <a:solidFill>
                  <a:srgbClr val="39738A"/>
                </a:solidFill>
                <a:latin typeface="Times New Roman"/>
                <a:ea typeface="Times New Roman"/>
                <a:cs typeface="Times New Roman"/>
                <a:sym typeface="Times New Roman"/>
              </a:rPr>
              <a:t>Effect of soil structure on root growth and carbon storage</a:t>
            </a:r>
            <a:endParaRPr sz="3600">
              <a:solidFill>
                <a:srgbClr val="39738A"/>
              </a:solidFill>
              <a:latin typeface="Times New Roman"/>
              <a:ea typeface="Times New Roman"/>
              <a:cs typeface="Times New Roman"/>
              <a:sym typeface="Times New Roman"/>
            </a:endParaRPr>
          </a:p>
        </p:txBody>
      </p:sp>
      <p:sp>
        <p:nvSpPr>
          <p:cNvPr id="77" name="Google Shape;77;p13"/>
          <p:cNvSpPr/>
          <p:nvPr/>
        </p:nvSpPr>
        <p:spPr>
          <a:xfrm>
            <a:off x="633875" y="1261900"/>
            <a:ext cx="87231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36550" lvl="0" marL="457200" rtl="0" algn="l">
              <a:spcBef>
                <a:spcPts val="600"/>
              </a:spcBef>
              <a:spcAft>
                <a:spcPts val="0"/>
              </a:spcAft>
              <a:buClr>
                <a:srgbClr val="1A8109"/>
              </a:buClr>
              <a:buSzPts val="1700"/>
              <a:buFont typeface="Times New Roman"/>
              <a:buChar char="•"/>
            </a:pPr>
            <a:r>
              <a:rPr lang="en-US" sz="1700">
                <a:latin typeface="Times New Roman"/>
                <a:ea typeface="Times New Roman"/>
                <a:cs typeface="Times New Roman"/>
                <a:sym typeface="Times New Roman"/>
              </a:rPr>
              <a:t>This study investigated how the structure of soil can inhibit or advance root growth and carbon sequestration belowground.</a:t>
            </a:r>
            <a:endParaRPr sz="1700">
              <a:latin typeface="Times New Roman"/>
              <a:ea typeface="Times New Roman"/>
              <a:cs typeface="Times New Roman"/>
              <a:sym typeface="Times New Roman"/>
            </a:endParaRPr>
          </a:p>
          <a:p>
            <a:pPr indent="0" lvl="0" marL="0" marR="0" rtl="0" algn="l">
              <a:spcBef>
                <a:spcPts val="0"/>
              </a:spcBef>
              <a:spcAft>
                <a:spcPts val="0"/>
              </a:spcAft>
              <a:buNone/>
            </a:pPr>
            <a:r>
              <a:t/>
            </a:r>
            <a:endParaRPr sz="1800">
              <a:latin typeface="Times New Roman"/>
              <a:ea typeface="Times New Roman"/>
              <a:cs typeface="Times New Roman"/>
              <a:sym typeface="Times New Roman"/>
            </a:endParaRPr>
          </a:p>
        </p:txBody>
      </p:sp>
      <p:sp>
        <p:nvSpPr>
          <p:cNvPr id="78" name="Google Shape;78;p13"/>
          <p:cNvSpPr/>
          <p:nvPr/>
        </p:nvSpPr>
        <p:spPr>
          <a:xfrm>
            <a:off x="533025" y="2261500"/>
            <a:ext cx="8898300" cy="1513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336550" lvl="0" marL="457200" rtl="0" algn="l">
              <a:lnSpc>
                <a:spcPct val="115000"/>
              </a:lnSpc>
              <a:spcBef>
                <a:spcPts val="0"/>
              </a:spcBef>
              <a:spcAft>
                <a:spcPts val="0"/>
              </a:spcAft>
              <a:buClr>
                <a:srgbClr val="1A8109"/>
              </a:buClr>
              <a:buSzPts val="1700"/>
              <a:buFont typeface="Times New Roman"/>
              <a:buChar char="•"/>
            </a:pPr>
            <a:r>
              <a:rPr lang="en-US" sz="1700">
                <a:latin typeface="Times New Roman"/>
                <a:ea typeface="Times New Roman"/>
                <a:cs typeface="Times New Roman"/>
                <a:sym typeface="Times New Roman"/>
              </a:rPr>
              <a:t>The study compared the root growth of black-eyed Susan and switchgrass in both switchgrass and prairie soils. Each soil was separated into sieved and intact samples. Using CT scans, they compared root systems in the four soil types: sieved switchgrass, intact switchgrass, sieved prairie, and intact prairie.</a:t>
            </a:r>
            <a:endParaRPr sz="1700">
              <a:latin typeface="Times New Roman"/>
              <a:ea typeface="Times New Roman"/>
              <a:cs typeface="Times New Roman"/>
              <a:sym typeface="Times New Roman"/>
            </a:endParaRPr>
          </a:p>
        </p:txBody>
      </p:sp>
      <p:sp>
        <p:nvSpPr>
          <p:cNvPr id="79" name="Google Shape;79;p13"/>
          <p:cNvSpPr/>
          <p:nvPr/>
        </p:nvSpPr>
        <p:spPr>
          <a:xfrm>
            <a:off x="566403" y="3774765"/>
            <a:ext cx="11059200" cy="923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336550" lvl="0" marL="457200" rtl="0" algn="l">
              <a:lnSpc>
                <a:spcPct val="115000"/>
              </a:lnSpc>
              <a:spcBef>
                <a:spcPts val="0"/>
              </a:spcBef>
              <a:spcAft>
                <a:spcPts val="0"/>
              </a:spcAft>
              <a:buClr>
                <a:srgbClr val="1A8109"/>
              </a:buClr>
              <a:buSzPts val="1700"/>
              <a:buFont typeface="Times New Roman"/>
              <a:buChar char="•"/>
            </a:pPr>
            <a:r>
              <a:rPr lang="en-US" sz="1700">
                <a:latin typeface="Times New Roman"/>
                <a:ea typeface="Times New Roman"/>
                <a:cs typeface="Times New Roman"/>
                <a:sym typeface="Times New Roman"/>
              </a:rPr>
              <a:t>The study concluded that, for some plants, soil structure plays a pivotal role in determining how their roots will grow and how long the carbon transported from the plants will remain in the soil.</a:t>
            </a:r>
            <a:endParaRPr sz="1700">
              <a:latin typeface="Times New Roman"/>
              <a:ea typeface="Times New Roman"/>
              <a:cs typeface="Times New Roman"/>
              <a:sym typeface="Times New Roman"/>
            </a:endParaRPr>
          </a:p>
        </p:txBody>
      </p:sp>
      <p:sp>
        <p:nvSpPr>
          <p:cNvPr id="80" name="Google Shape;80;p13"/>
          <p:cNvSpPr txBox="1"/>
          <p:nvPr/>
        </p:nvSpPr>
        <p:spPr>
          <a:xfrm>
            <a:off x="566403" y="4690710"/>
            <a:ext cx="11059200" cy="1233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336550" lvl="0" marL="457200" rtl="0" algn="l">
              <a:lnSpc>
                <a:spcPct val="115000"/>
              </a:lnSpc>
              <a:spcBef>
                <a:spcPts val="0"/>
              </a:spcBef>
              <a:spcAft>
                <a:spcPts val="0"/>
              </a:spcAft>
              <a:buClr>
                <a:srgbClr val="1A8109"/>
              </a:buClr>
              <a:buSzPts val="1700"/>
              <a:buFont typeface="Times New Roman"/>
              <a:buChar char="•"/>
            </a:pPr>
            <a:r>
              <a:rPr lang="en-US" sz="1700">
                <a:latin typeface="Times New Roman"/>
                <a:ea typeface="Times New Roman"/>
                <a:cs typeface="Times New Roman"/>
                <a:sym typeface="Times New Roman"/>
              </a:rPr>
              <a:t>Soil presents a huge opportunity to remove carbon dioxide from the atmosphere and store it underground. Because change is primarily driven by atmospheric carbon dioxide, it’s critical to examine how and why plants choose to optimize the amount of carbon they release into the soil. </a:t>
            </a:r>
            <a:endParaRPr sz="1700">
              <a:latin typeface="Times New Roman"/>
              <a:ea typeface="Times New Roman"/>
              <a:cs typeface="Times New Roman"/>
              <a:sym typeface="Times New Roman"/>
            </a:endParaRPr>
          </a:p>
        </p:txBody>
      </p:sp>
      <p:sp>
        <p:nvSpPr>
          <p:cNvPr id="81" name="Google Shape;81;p13"/>
          <p:cNvSpPr txBox="1"/>
          <p:nvPr/>
        </p:nvSpPr>
        <p:spPr>
          <a:xfrm>
            <a:off x="450172" y="257066"/>
            <a:ext cx="141577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BRC logo here</a:t>
            </a:r>
            <a:endParaRPr/>
          </a:p>
        </p:txBody>
      </p:sp>
      <p:sp>
        <p:nvSpPr>
          <p:cNvPr id="82" name="Google Shape;82;p13"/>
          <p:cNvSpPr txBox="1"/>
          <p:nvPr/>
        </p:nvSpPr>
        <p:spPr>
          <a:xfrm>
            <a:off x="533028" y="5974399"/>
            <a:ext cx="10409400" cy="4002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Times New Roman"/>
                <a:ea typeface="Times New Roman"/>
                <a:cs typeface="Times New Roman"/>
                <a:sym typeface="Times New Roman"/>
              </a:rPr>
              <a:t>Lucas, M., J.P. Santiago, J. Chen, A. Guber, A. Kravchenko, </a:t>
            </a:r>
            <a:r>
              <a:rPr lang="en-US" sz="1000" u="sng">
                <a:solidFill>
                  <a:schemeClr val="hlink"/>
                </a:solidFill>
                <a:latin typeface="Times New Roman"/>
                <a:ea typeface="Times New Roman"/>
                <a:cs typeface="Times New Roman"/>
                <a:sym typeface="Times New Roman"/>
                <a:hlinkClick r:id="rId3"/>
              </a:rPr>
              <a:t>The soil pore structure roots encounter affects plant-derived carbon inputs and their potential protection,</a:t>
            </a:r>
            <a:r>
              <a:rPr lang="en-US" sz="1000">
                <a:solidFill>
                  <a:schemeClr val="dk1"/>
                </a:solidFill>
                <a:latin typeface="Times New Roman"/>
                <a:ea typeface="Times New Roman"/>
                <a:cs typeface="Times New Roman"/>
                <a:sym typeface="Times New Roman"/>
              </a:rPr>
              <a:t> </a:t>
            </a:r>
            <a:r>
              <a:rPr i="1" lang="en-US" sz="1000">
                <a:solidFill>
                  <a:schemeClr val="dk1"/>
                </a:solidFill>
                <a:latin typeface="Times New Roman"/>
                <a:ea typeface="Times New Roman"/>
                <a:cs typeface="Times New Roman"/>
                <a:sym typeface="Times New Roman"/>
              </a:rPr>
              <a:t>New Phytologist</a:t>
            </a:r>
            <a:r>
              <a:rPr lang="en-US" sz="1000">
                <a:solidFill>
                  <a:schemeClr val="dk1"/>
                </a:solidFill>
                <a:latin typeface="Times New Roman"/>
                <a:ea typeface="Times New Roman"/>
                <a:cs typeface="Times New Roman"/>
                <a:sym typeface="Times New Roman"/>
              </a:rPr>
              <a:t>, </a:t>
            </a:r>
            <a:r>
              <a:rPr b="1" lang="en-US" sz="1000">
                <a:solidFill>
                  <a:schemeClr val="dk1"/>
                </a:solidFill>
                <a:latin typeface="Times New Roman"/>
                <a:ea typeface="Times New Roman"/>
                <a:cs typeface="Times New Roman"/>
                <a:sym typeface="Times New Roman"/>
              </a:rPr>
              <a:t>240</a:t>
            </a:r>
            <a:r>
              <a:rPr lang="en-US" sz="1000">
                <a:solidFill>
                  <a:schemeClr val="dk1"/>
                </a:solidFill>
                <a:latin typeface="Times New Roman"/>
                <a:ea typeface="Times New Roman"/>
                <a:cs typeface="Times New Roman"/>
                <a:sym typeface="Times New Roman"/>
              </a:rPr>
              <a:t>, 515-528 (2023). [DOI:</a:t>
            </a:r>
            <a:r>
              <a:rPr lang="en-US" sz="1000"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10.1111/nph.19159</a:t>
            </a:r>
            <a:r>
              <a:rPr lang="en-US" sz="1000">
                <a:solidFill>
                  <a:schemeClr val="dk1"/>
                </a:solidFill>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b="0" l="0" r="0" t="0"/>
          <a:stretch/>
        </p:blipFill>
        <p:spPr>
          <a:xfrm>
            <a:off x="205639" y="146428"/>
            <a:ext cx="2087891" cy="923330"/>
          </a:xfrm>
          <a:prstGeom prst="rect">
            <a:avLst/>
          </a:prstGeom>
          <a:noFill/>
          <a:ln>
            <a:noFill/>
          </a:ln>
        </p:spPr>
      </p:pic>
      <p:sp>
        <p:nvSpPr>
          <p:cNvPr id="84" name="Google Shape;84;p13"/>
          <p:cNvSpPr txBox="1"/>
          <p:nvPr/>
        </p:nvSpPr>
        <p:spPr>
          <a:xfrm>
            <a:off x="9412213" y="3449100"/>
            <a:ext cx="2007600" cy="55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Times New Roman"/>
                <a:ea typeface="Times New Roman"/>
                <a:cs typeface="Times New Roman"/>
                <a:sym typeface="Times New Roman"/>
              </a:rPr>
              <a:t>Four ingrowth cores containing sieved or intact switchgrass or prairie soil. </a:t>
            </a:r>
            <a:endParaRPr i="1" sz="1000">
              <a:solidFill>
                <a:schemeClr val="dk1"/>
              </a:solidFill>
              <a:latin typeface="Times New Roman"/>
              <a:ea typeface="Times New Roman"/>
              <a:cs typeface="Times New Roman"/>
              <a:sym typeface="Times New Roman"/>
            </a:endParaRPr>
          </a:p>
        </p:txBody>
      </p:sp>
      <p:pic>
        <p:nvPicPr>
          <p:cNvPr id="85" name="Google Shape;85;p13"/>
          <p:cNvPicPr preferRelativeResize="0"/>
          <p:nvPr/>
        </p:nvPicPr>
        <p:blipFill>
          <a:blip r:embed="rId6">
            <a:alphaModFix/>
          </a:blip>
          <a:stretch>
            <a:fillRect/>
          </a:stretch>
        </p:blipFill>
        <p:spPr>
          <a:xfrm>
            <a:off x="9412225" y="1374500"/>
            <a:ext cx="2087875" cy="210265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